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5"/>
  </p:notesMasterIdLst>
  <p:sldIdLst>
    <p:sldId id="300" r:id="rId2"/>
    <p:sldId id="257" r:id="rId3"/>
    <p:sldId id="270" r:id="rId4"/>
    <p:sldId id="296" r:id="rId5"/>
    <p:sldId id="342" r:id="rId6"/>
    <p:sldId id="258" r:id="rId7"/>
    <p:sldId id="301" r:id="rId8"/>
    <p:sldId id="305" r:id="rId9"/>
    <p:sldId id="285" r:id="rId10"/>
    <p:sldId id="289" r:id="rId11"/>
    <p:sldId id="310" r:id="rId12"/>
    <p:sldId id="311" r:id="rId13"/>
    <p:sldId id="320" r:id="rId14"/>
    <p:sldId id="321" r:id="rId15"/>
    <p:sldId id="288" r:id="rId16"/>
    <p:sldId id="322" r:id="rId17"/>
    <p:sldId id="323" r:id="rId18"/>
    <p:sldId id="324" r:id="rId19"/>
    <p:sldId id="345" r:id="rId20"/>
    <p:sldId id="341" r:id="rId21"/>
    <p:sldId id="343" r:id="rId22"/>
    <p:sldId id="268" r:id="rId23"/>
    <p:sldId id="306" r:id="rId24"/>
    <p:sldId id="333" r:id="rId25"/>
    <p:sldId id="307" r:id="rId26"/>
    <p:sldId id="308" r:id="rId27"/>
    <p:sldId id="309" r:id="rId28"/>
    <p:sldId id="312" r:id="rId29"/>
    <p:sldId id="313" r:id="rId30"/>
    <p:sldId id="316" r:id="rId31"/>
    <p:sldId id="338" r:id="rId32"/>
    <p:sldId id="337" r:id="rId33"/>
    <p:sldId id="344" r:id="rId34"/>
    <p:sldId id="340" r:id="rId35"/>
    <p:sldId id="327" r:id="rId36"/>
    <p:sldId id="328" r:id="rId37"/>
    <p:sldId id="349" r:id="rId38"/>
    <p:sldId id="346" r:id="rId39"/>
    <p:sldId id="350" r:id="rId40"/>
    <p:sldId id="260" r:id="rId41"/>
    <p:sldId id="347" r:id="rId42"/>
    <p:sldId id="348" r:id="rId43"/>
    <p:sldId id="335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Gilroy ExtraBold" panose="00000900000000000000" pitchFamily="50" charset="0"/>
      <p:bold r:id="rId50"/>
    </p:embeddedFont>
    <p:embeddedFont>
      <p:font typeface="Gilroy Light" panose="00000400000000000000" pitchFamily="50" charset="0"/>
      <p:regular r:id="rId51"/>
    </p:embeddedFont>
    <p:embeddedFont>
      <p:font typeface="Lato" panose="020B0604020202020204" charset="0"/>
      <p:regular r:id="rId52"/>
      <p:bold r:id="rId53"/>
      <p:italic r:id="rId54"/>
      <p:boldItalic r:id="rId55"/>
    </p:embeddedFont>
    <p:embeddedFont>
      <p:font typeface="Lato Black" panose="020B0604020202020204" charset="0"/>
      <p:bold r:id="rId56"/>
      <p:boldItalic r:id="rId57"/>
    </p:embeddedFont>
    <p:embeddedFont>
      <p:font typeface="Lato Light" panose="020B0604020202020204" charset="0"/>
      <p:regular r:id="rId58"/>
      <p:bold r:id="rId59"/>
      <p:italic r:id="rId60"/>
      <p:boldItalic r:id="rId61"/>
    </p:embeddedFont>
    <p:embeddedFont>
      <p:font typeface="Perfect Redemption Personal Use" panose="02000500000000000000" pitchFamily="50" charset="0"/>
      <p:regular r:id="rId62"/>
    </p:embeddedFont>
    <p:embeddedFont>
      <p:font typeface="Roboto Black" panose="02000000000000000000" pitchFamily="2" charset="0"/>
      <p:bold r:id="rId63"/>
      <p:boldItalic r:id="rId64"/>
    </p:embeddedFont>
    <p:embeddedFont>
      <p:font typeface="Roboto Light" panose="02000000000000000000" pitchFamily="2" charset="0"/>
      <p:regular r:id="rId65"/>
      <p:italic r:id="rId66"/>
    </p:embeddedFont>
    <p:embeddedFont>
      <p:font typeface="verdana pro cond light" panose="020B0306030504040204" pitchFamily="34" charset="0"/>
      <p:regular r:id="rId67"/>
      <p: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F4"/>
    <a:srgbClr val="F0F2F1"/>
    <a:srgbClr val="FFDE00"/>
    <a:srgbClr val="EA5B0C"/>
    <a:srgbClr val="18181B"/>
    <a:srgbClr val="1C1C1C"/>
    <a:srgbClr val="111111"/>
    <a:srgbClr val="0070C0"/>
    <a:srgbClr val="FFC0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647F57-4E65-4D5C-BD8D-B99F431FE2E5}">
  <a:tblStyle styleId="{ED647F57-4E65-4D5C-BD8D-B99F431FE2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4126750-F4D9-4240-9BF7-E8CFDC3FD6C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35" autoAdjust="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922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c75f46a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bc75f46a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7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c75f46a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bc75f46a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055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8721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Jaune: chaleur/jeunesse/joie/optimisme/richesse/humour</a:t>
            </a:r>
            <a:endParaRPr lang="fr-FR" b="0" dirty="0">
              <a:effectLst/>
            </a:endParaRPr>
          </a:p>
          <a:p>
            <a:pPr rtl="0"/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orange: amitié/partage/énergie/stimulant</a:t>
            </a:r>
          </a:p>
          <a:p>
            <a:pPr rtl="0"/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typo classique : sans sérif(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lisible,agréable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rtl="0"/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à la main : manuaires(écrit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main,poignet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posé)/scriptes(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ecriture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poignet levé)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Rajouté un logo juste orange et celui avec le txt en </a:t>
            </a:r>
            <a:r>
              <a:rPr lang="fr-FR" dirty="0" err="1"/>
              <a:t>dessou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101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Rajouté un logo juste orange et celui avec le txt en </a:t>
            </a:r>
            <a:r>
              <a:rPr lang="fr-FR" dirty="0" err="1"/>
              <a:t>dessou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723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Changer ou rajouter des couleurs ou des formes</a:t>
            </a:r>
          </a:p>
        </p:txBody>
      </p:sp>
    </p:spTree>
    <p:extLst>
      <p:ext uri="{BB962C8B-B14F-4D97-AF65-F5344CB8AC3E}">
        <p14:creationId xmlns:p14="http://schemas.microsoft.com/office/powerpoint/2010/main" val="242555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 le site puisse être navigable au clavier , les alt sur les images etc...</a:t>
            </a:r>
          </a:p>
        </p:txBody>
      </p:sp>
    </p:spTree>
    <p:extLst>
      <p:ext uri="{BB962C8B-B14F-4D97-AF65-F5344CB8AC3E}">
        <p14:creationId xmlns:p14="http://schemas.microsoft.com/office/powerpoint/2010/main" val="1781226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classification des handicaps est établie à l’aide de 5 grandes catégories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le handicap moteur,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le handicap sensoriel (visuel, auditif),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le handicap psychique (pathologies perturbant la personnalité),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le handicap mental (déficiences intellectuelles)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et les maladies invalidantes.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bc75f46a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bc75f46a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22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bc75f46a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bc75f46a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dbc75f46aa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dbc75f46aa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c75f46a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bc75f46a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65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c75f46a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bc75f46a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Ce mettre dans la peau pour le </a:t>
            </a:r>
            <a:r>
              <a:rPr lang="fr-FR" dirty="0" err="1"/>
              <a:t>backlog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4" y="2916528"/>
            <a:ext cx="9140444" cy="2224977"/>
          </a:xfrm>
          <a:custGeom>
            <a:avLst/>
            <a:gdLst/>
            <a:ahLst/>
            <a:cxnLst/>
            <a:rect l="l" t="t" r="r" b="b"/>
            <a:pathLst>
              <a:path w="3860800" h="939800" extrusionOk="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4" y="1925587"/>
            <a:ext cx="9140444" cy="3217196"/>
          </a:xfrm>
          <a:custGeom>
            <a:avLst/>
            <a:gdLst/>
            <a:ahLst/>
            <a:cxnLst/>
            <a:rect l="l" t="t" r="r" b="b"/>
            <a:pathLst>
              <a:path w="3860800" h="1358900" extrusionOk="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1518" y="3412751"/>
            <a:ext cx="9140444" cy="1728867"/>
          </a:xfrm>
          <a:custGeom>
            <a:avLst/>
            <a:gdLst/>
            <a:ahLst/>
            <a:cxnLst/>
            <a:rect l="l" t="t" r="r" b="b"/>
            <a:pathLst>
              <a:path w="3860800" h="730250" extrusionOk="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 rot="10800000">
            <a:off x="-656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 rot="10800000">
            <a:off x="2664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7031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◦"/>
              <a:defRPr sz="3200" i="1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9pPr>
          </a:lstStyle>
          <a:p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sz="9600" b="1" dirty="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-12688" y="3585323"/>
            <a:ext cx="9155849" cy="1557000"/>
            <a:chOff x="1669785" y="210240"/>
            <a:chExt cx="3861435" cy="1568450"/>
          </a:xfrm>
        </p:grpSpPr>
        <p:sp>
          <p:nvSpPr>
            <p:cNvPr id="74" name="Google Shape;74;p11"/>
            <p:cNvSpPr/>
            <p:nvPr/>
          </p:nvSpPr>
          <p:spPr>
            <a:xfrm>
              <a:off x="1669785" y="210240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/>
                </a:gs>
                <a:gs pos="100000">
                  <a:srgbClr val="FF866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C607D-7EA3-491A-9272-705DB3B5C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85D399-ADB7-45AD-815B-561FADEEE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5177B4-6CC9-4F5F-B46C-44E25429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F509-980C-400D-8067-F67C2EB6D0DF}" type="datetimeFigureOut">
              <a:rPr lang="fr-FR" smtClean="0"/>
              <a:t>11/07/2021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9C4DB8-475A-400B-9BE9-F6A91C85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2637DA-9124-4B3C-BE1B-D75C0BB4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281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7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g"/><Relationship Id="rId10" Type="http://schemas.openxmlformats.org/officeDocument/2006/relationships/image" Target="../media/image21.sv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xd.adobe.com/view/1f733bb5-b879-484b-b3f4-ae7fbc88d606-4a20/screen/b13b40c0-f9ae-4eb0-b438-163b2268fdbb/?fullscreen" TargetMode="External"/><Relationship Id="rId4" Type="http://schemas.openxmlformats.org/officeDocument/2006/relationships/hyperlink" Target="https://xd.adobe.com/view/1f733bb5-b879-484b-b3f4-ae7fbc88d606-4a20/screen/8031dd5c-359d-4d68-a711-afd8d7d33502/?fullscreen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hyperlink" Target="http://tdumora.la-wab.fr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BCC2F08-0F37-4F38-AEE0-E0747469D7A6}"/>
              </a:ext>
            </a:extLst>
          </p:cNvPr>
          <p:cNvSpPr txBox="1"/>
          <p:nvPr/>
        </p:nvSpPr>
        <p:spPr>
          <a:xfrm>
            <a:off x="1553996" y="1911236"/>
            <a:ext cx="6036007" cy="159274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9750" b="1" spc="4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fect Redemption Personal Use" panose="02000500000000000000" pitchFamily="50" charset="0"/>
                <a:ea typeface="Open Sans" panose="020B0606030504020204" pitchFamily="34" charset="0"/>
                <a:cs typeface="Lato" panose="020F0502020204030203" pitchFamily="34" charset="0"/>
              </a:rPr>
              <a:t>HanDouceur</a:t>
            </a:r>
          </a:p>
        </p:txBody>
      </p:sp>
    </p:spTree>
    <p:extLst>
      <p:ext uri="{BB962C8B-B14F-4D97-AF65-F5344CB8AC3E}">
        <p14:creationId xmlns:p14="http://schemas.microsoft.com/office/powerpoint/2010/main" val="62525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ilroy ExtraBold" panose="00000900000000000000" pitchFamily="50" charset="0"/>
              </a:rPr>
              <a:t>Mapping</a:t>
            </a:r>
            <a:endParaRPr sz="1200" dirty="0">
              <a:latin typeface="Gilroy ExtraBold" panose="00000900000000000000" pitchFamily="50" charset="0"/>
            </a:endParaRPr>
          </a:p>
        </p:txBody>
      </p:sp>
      <p:sp>
        <p:nvSpPr>
          <p:cNvPr id="549" name="Google Shape;549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cxnSp>
        <p:nvCxnSpPr>
          <p:cNvPr id="621" name="Google Shape;621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22" name="Google Shape;622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23" name="Google Shape;623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fr-FR" sz="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Nombre de destination -</a:t>
            </a:r>
          </a:p>
        </p:txBody>
      </p:sp>
      <p:sp>
        <p:nvSpPr>
          <p:cNvPr id="624" name="Google Shape;624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Nombre de destination +</a:t>
            </a:r>
            <a:endParaRPr sz="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fr-FR" sz="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Présence sur les réseaux -</a:t>
            </a:r>
          </a:p>
        </p:txBody>
      </p:sp>
      <p:sp>
        <p:nvSpPr>
          <p:cNvPr id="626" name="Google Shape;626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Présence sur les réseaux +</a:t>
            </a:r>
            <a:endParaRPr sz="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9CA788D1-4D72-4BEB-8CBA-276BCB5B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312" y="2313578"/>
            <a:ext cx="1558884" cy="516044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7E5EED3A-FC1F-4FE7-B4AC-2BEF09CFB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6" y="3523492"/>
            <a:ext cx="737644" cy="698527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65428EA7-A82E-4908-9492-E177D1ED1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197" y="866232"/>
            <a:ext cx="1143160" cy="98121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B983EF9-C386-45C4-8724-939437063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907" y="3523492"/>
            <a:ext cx="1228896" cy="10097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E325E58-C849-44D3-A17D-3408457F6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098" y="1488819"/>
            <a:ext cx="1590897" cy="62873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A03ACDD-835C-4DAE-A6EE-DDB6E92F6584}"/>
              </a:ext>
            </a:extLst>
          </p:cNvPr>
          <p:cNvSpPr txBox="1"/>
          <p:nvPr/>
        </p:nvSpPr>
        <p:spPr>
          <a:xfrm>
            <a:off x="4571975" y="4171721"/>
            <a:ext cx="1656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18181B"/>
                </a:solidFill>
                <a:latin typeface="Perfect Redemption Personal Use" panose="02000500000000000000" pitchFamily="50" charset="0"/>
              </a:rPr>
              <a:t>HanDouceur</a:t>
            </a:r>
            <a:endParaRPr lang="fr-FR" sz="4400" dirty="0">
              <a:solidFill>
                <a:srgbClr val="18181B"/>
              </a:solidFill>
              <a:latin typeface="Perfect Redemption Personal Use" panose="02000500000000000000" pitchFamily="5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735F72B-D044-4065-AAA1-A06ABDF54D13}"/>
              </a:ext>
            </a:extLst>
          </p:cNvPr>
          <p:cNvSpPr txBox="1"/>
          <p:nvPr/>
        </p:nvSpPr>
        <p:spPr>
          <a:xfrm>
            <a:off x="874353" y="747539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Problématique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51BB1E-C268-4207-BF5D-6E81CF89C178}"/>
              </a:ext>
            </a:extLst>
          </p:cNvPr>
          <p:cNvSpPr txBox="1"/>
          <p:nvPr/>
        </p:nvSpPr>
        <p:spPr>
          <a:xfrm>
            <a:off x="874353" y="1864235"/>
            <a:ext cx="6272871" cy="11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111111"/>
                </a:solidFill>
                <a:latin typeface="Gilroy Light" panose="00000400000000000000" pitchFamily="50" charset="0"/>
              </a:rPr>
              <a:t>Comment améliorer la notoriété/visibilité de HanDouceur 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111111"/>
                </a:solidFill>
                <a:latin typeface="Gilroy Light" panose="00000400000000000000" pitchFamily="50" charset="0"/>
              </a:rPr>
              <a:t>Alors qu’ils n’ont aucune présence sur le web et trop peut sur les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111111"/>
                </a:solidFill>
                <a:latin typeface="Gilroy Light" panose="00000400000000000000" pitchFamily="50" charset="0"/>
              </a:rPr>
              <a:t>réseaux sociaux. 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F26D30D3-AE0D-4B95-8AA5-8C7AD0452C30}"/>
              </a:ext>
            </a:extLst>
          </p:cNvPr>
          <p:cNvSpPr txBox="1">
            <a:spLocks/>
          </p:cNvSpPr>
          <p:nvPr/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fr-FR" smtClean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pPr algn="r"/>
              <a:t>11</a:t>
            </a:fld>
            <a:endParaRPr lang="fr-FR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51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23E2A8D-C41D-4CD1-B39B-49B4DC03FA54}"/>
              </a:ext>
            </a:extLst>
          </p:cNvPr>
          <p:cNvSpPr txBox="1"/>
          <p:nvPr/>
        </p:nvSpPr>
        <p:spPr>
          <a:xfrm>
            <a:off x="874353" y="747539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Positionnement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75D2C0-F1F2-47CA-A265-7A1C4E4D1CA3}"/>
              </a:ext>
            </a:extLst>
          </p:cNvPr>
          <p:cNvSpPr txBox="1"/>
          <p:nvPr/>
        </p:nvSpPr>
        <p:spPr>
          <a:xfrm>
            <a:off x="874353" y="1854654"/>
            <a:ext cx="8005718" cy="11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latin typeface="Gilroy Light" panose="00000400000000000000" pitchFamily="50" charset="0"/>
              </a:rPr>
              <a:t>Pour toutes personnes en situation de handicap , HanDouceur est l’association de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Gilroy Light" panose="00000400000000000000" pitchFamily="50" charset="0"/>
              </a:rPr>
              <a:t>vacances adaptées qui tient sa promesse de marque , car seul </a:t>
            </a:r>
            <a:r>
              <a:rPr lang="fr-FR" sz="1600" dirty="0" err="1">
                <a:solidFill>
                  <a:schemeClr val="accent3"/>
                </a:solidFill>
                <a:latin typeface="Gilroy ExtraBold" panose="00000900000000000000" pitchFamily="50" charset="0"/>
              </a:rPr>
              <a:t>HanDouceur</a:t>
            </a:r>
            <a:endParaRPr lang="fr-FR" sz="1600" dirty="0">
              <a:solidFill>
                <a:schemeClr val="accent3"/>
              </a:solidFill>
              <a:latin typeface="Gilroy ExtraBold" panose="000009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fr-FR" sz="1600" dirty="0">
                <a:latin typeface="Gilroy Light" panose="00000400000000000000" pitchFamily="50" charset="0"/>
              </a:rPr>
              <a:t>est capable de vous accompagner au mieux lors de vos séjours.</a:t>
            </a:r>
          </a:p>
        </p:txBody>
      </p:sp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4DDC2C92-C51E-4194-BA49-A548E24A9997}"/>
              </a:ext>
            </a:extLst>
          </p:cNvPr>
          <p:cNvSpPr txBox="1">
            <a:spLocks/>
          </p:cNvSpPr>
          <p:nvPr/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fr-FR" smtClean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pPr algn="r"/>
              <a:t>12</a:t>
            </a:fld>
            <a:endParaRPr lang="fr-FR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86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F1AA94-E43D-4D81-A5B0-31B569803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5FB7E9-7F5D-444B-AF96-CC774CEF9959}"/>
              </a:ext>
            </a:extLst>
          </p:cNvPr>
          <p:cNvSpPr txBox="1"/>
          <p:nvPr/>
        </p:nvSpPr>
        <p:spPr>
          <a:xfrm>
            <a:off x="874353" y="747539"/>
            <a:ext cx="3031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 flip="none" rotWithShape="1"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  <a:tileRect/>
                </a:gradFill>
                <a:latin typeface="Gilroy ExtraBold" panose="00000900000000000000" pitchFamily="50" charset="0"/>
              </a:rPr>
              <a:t>Objectifs de com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D4B26E-2712-4623-BA3F-F41B79A58CE9}"/>
              </a:ext>
            </a:extLst>
          </p:cNvPr>
          <p:cNvSpPr txBox="1"/>
          <p:nvPr/>
        </p:nvSpPr>
        <p:spPr>
          <a:xfrm>
            <a:off x="874353" y="1736652"/>
            <a:ext cx="7043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Cognitif</a:t>
            </a:r>
            <a:r>
              <a:rPr lang="fr-FR" sz="1600" dirty="0">
                <a:latin typeface="Gilroy Light" panose="00000400000000000000" pitchFamily="50" charset="0"/>
              </a:rPr>
              <a:t> : Améliorer la notoriété d’</a:t>
            </a:r>
            <a:r>
              <a:rPr lang="fr-FR" sz="1600" dirty="0" err="1">
                <a:solidFill>
                  <a:schemeClr val="accent3"/>
                </a:solidFill>
                <a:latin typeface="Gilroy Light" panose="00000400000000000000" pitchFamily="50" charset="0"/>
              </a:rPr>
              <a:t>HanDouceur</a:t>
            </a:r>
            <a:r>
              <a:rPr lang="fr-FR" sz="1600" dirty="0">
                <a:solidFill>
                  <a:schemeClr val="accent3"/>
                </a:solidFill>
                <a:latin typeface="Gilroy Light" panose="00000400000000000000" pitchFamily="50" charset="0"/>
              </a:rPr>
              <a:t> </a:t>
            </a:r>
            <a:r>
              <a:rPr lang="fr-FR" sz="1600" dirty="0">
                <a:solidFill>
                  <a:schemeClr val="bg2"/>
                </a:solidFill>
                <a:latin typeface="Gilroy Light" panose="00000400000000000000" pitchFamily="50" charset="0"/>
              </a:rPr>
              <a:t>sur internet et les réseaux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218C2C-C950-49EC-9094-39A596D54E95}"/>
              </a:ext>
            </a:extLst>
          </p:cNvPr>
          <p:cNvSpPr txBox="1"/>
          <p:nvPr/>
        </p:nvSpPr>
        <p:spPr>
          <a:xfrm>
            <a:off x="874353" y="2371822"/>
            <a:ext cx="3488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Affectif</a:t>
            </a:r>
            <a:r>
              <a:rPr lang="fr-FR" sz="1600" dirty="0">
                <a:latin typeface="Gilroy Light" panose="00000400000000000000" pitchFamily="50" charset="0"/>
              </a:rPr>
              <a:t> : Donner envie de voyager</a:t>
            </a:r>
            <a:endParaRPr lang="fr-FR" sz="1600" dirty="0">
              <a:solidFill>
                <a:schemeClr val="bg2"/>
              </a:solidFill>
              <a:latin typeface="Gilroy Light" panose="00000400000000000000" pitchFamily="50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15C84F-F169-4D7F-A497-46EF112D60E9}"/>
              </a:ext>
            </a:extLst>
          </p:cNvPr>
          <p:cNvSpPr txBox="1"/>
          <p:nvPr/>
        </p:nvSpPr>
        <p:spPr>
          <a:xfrm>
            <a:off x="874353" y="3006992"/>
            <a:ext cx="7011856" cy="789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Conatif</a:t>
            </a:r>
            <a:r>
              <a:rPr lang="fr-FR" sz="1600" dirty="0">
                <a:latin typeface="Gilroy Light" panose="00000400000000000000" pitchFamily="50" charset="0"/>
              </a:rPr>
              <a:t> : Augmenter le nombre de prises de contact pour des séjours et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bg2"/>
                </a:solidFill>
                <a:latin typeface="Gilroy Light" panose="00000400000000000000" pitchFamily="50" charset="0"/>
              </a:rPr>
              <a:t>développer la clientèle</a:t>
            </a:r>
          </a:p>
        </p:txBody>
      </p:sp>
    </p:spTree>
    <p:extLst>
      <p:ext uri="{BB962C8B-B14F-4D97-AF65-F5344CB8AC3E}">
        <p14:creationId xmlns:p14="http://schemas.microsoft.com/office/powerpoint/2010/main" val="181843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88126CB-171D-4DA2-AA4B-6692518A67A5}"/>
              </a:ext>
            </a:extLst>
          </p:cNvPr>
          <p:cNvSpPr txBox="1"/>
          <p:nvPr/>
        </p:nvSpPr>
        <p:spPr>
          <a:xfrm>
            <a:off x="874353" y="747539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 flip="none" rotWithShape="1"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  <a:tileRect/>
                </a:gradFill>
                <a:latin typeface="Gilroy ExtraBold" panose="00000900000000000000" pitchFamily="50" charset="0"/>
              </a:rPr>
              <a:t>Cibles</a:t>
            </a:r>
          </a:p>
        </p:txBody>
      </p:sp>
      <p:grpSp>
        <p:nvGrpSpPr>
          <p:cNvPr id="12" name="Google Shape;1177;p48">
            <a:extLst>
              <a:ext uri="{FF2B5EF4-FFF2-40B4-BE49-F238E27FC236}">
                <a16:creationId xmlns:a16="http://schemas.microsoft.com/office/drawing/2014/main" id="{749D1A7D-EEBB-4541-B0CB-3512292532F4}"/>
              </a:ext>
            </a:extLst>
          </p:cNvPr>
          <p:cNvGrpSpPr/>
          <p:nvPr/>
        </p:nvGrpSpPr>
        <p:grpSpPr>
          <a:xfrm>
            <a:off x="6280000" y="2537730"/>
            <a:ext cx="649035" cy="564389"/>
            <a:chOff x="3680173" y="3231000"/>
            <a:chExt cx="720106" cy="626190"/>
          </a:xfrm>
        </p:grpSpPr>
        <p:sp>
          <p:nvSpPr>
            <p:cNvPr id="13" name="Google Shape;1178;p48">
              <a:extLst>
                <a:ext uri="{FF2B5EF4-FFF2-40B4-BE49-F238E27FC236}">
                  <a16:creationId xmlns:a16="http://schemas.microsoft.com/office/drawing/2014/main" id="{5E541695-A055-4700-968A-3619C5131A89}"/>
                </a:ext>
              </a:extLst>
            </p:cNvPr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179;p48">
              <a:extLst>
                <a:ext uri="{FF2B5EF4-FFF2-40B4-BE49-F238E27FC236}">
                  <a16:creationId xmlns:a16="http://schemas.microsoft.com/office/drawing/2014/main" id="{353F5E85-F16B-4585-8FDA-2BDBB5F0F7D1}"/>
                </a:ext>
              </a:extLst>
            </p:cNvPr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180;p48">
              <a:extLst>
                <a:ext uri="{FF2B5EF4-FFF2-40B4-BE49-F238E27FC236}">
                  <a16:creationId xmlns:a16="http://schemas.microsoft.com/office/drawing/2014/main" id="{C4BF387F-3086-4058-B8C4-9F37ECA8D14E}"/>
                </a:ext>
              </a:extLst>
            </p:cNvPr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749;p47">
            <a:extLst>
              <a:ext uri="{FF2B5EF4-FFF2-40B4-BE49-F238E27FC236}">
                <a16:creationId xmlns:a16="http://schemas.microsoft.com/office/drawing/2014/main" id="{33775EDF-F2A0-4907-8C43-CF98098CBE3D}"/>
              </a:ext>
            </a:extLst>
          </p:cNvPr>
          <p:cNvGrpSpPr/>
          <p:nvPr/>
        </p:nvGrpSpPr>
        <p:grpSpPr>
          <a:xfrm>
            <a:off x="7324984" y="1699803"/>
            <a:ext cx="549340" cy="585320"/>
            <a:chOff x="5970800" y="1619250"/>
            <a:chExt cx="428650" cy="456725"/>
          </a:xfrm>
          <a:solidFill>
            <a:schemeClr val="accent1"/>
          </a:solidFill>
        </p:grpSpPr>
        <p:sp>
          <p:nvSpPr>
            <p:cNvPr id="18" name="Google Shape;750;p47">
              <a:extLst>
                <a:ext uri="{FF2B5EF4-FFF2-40B4-BE49-F238E27FC236}">
                  <a16:creationId xmlns:a16="http://schemas.microsoft.com/office/drawing/2014/main" id="{A85B0334-4631-40B9-A170-5CAD15D54018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751;p47">
              <a:extLst>
                <a:ext uri="{FF2B5EF4-FFF2-40B4-BE49-F238E27FC236}">
                  <a16:creationId xmlns:a16="http://schemas.microsoft.com/office/drawing/2014/main" id="{E90EDF89-B0EA-49A7-ACF9-725C773A5D66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52;p47">
              <a:extLst>
                <a:ext uri="{FF2B5EF4-FFF2-40B4-BE49-F238E27FC236}">
                  <a16:creationId xmlns:a16="http://schemas.microsoft.com/office/drawing/2014/main" id="{0EE935E1-D06B-4737-BA53-1D8930C2726D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53;p47">
              <a:extLst>
                <a:ext uri="{FF2B5EF4-FFF2-40B4-BE49-F238E27FC236}">
                  <a16:creationId xmlns:a16="http://schemas.microsoft.com/office/drawing/2014/main" id="{2B841802-C56A-429F-9F55-3A49F69A8FCD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54;p47">
              <a:extLst>
                <a:ext uri="{FF2B5EF4-FFF2-40B4-BE49-F238E27FC236}">
                  <a16:creationId xmlns:a16="http://schemas.microsoft.com/office/drawing/2014/main" id="{1A52042F-58B1-41B1-99DF-CAE8B0609C11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2F5588AF-E3E6-45BB-B906-622EE8D05628}"/>
              </a:ext>
            </a:extLst>
          </p:cNvPr>
          <p:cNvSpPr txBox="1"/>
          <p:nvPr/>
        </p:nvSpPr>
        <p:spPr>
          <a:xfrm>
            <a:off x="874353" y="1823186"/>
            <a:ext cx="6450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Cibles principales</a:t>
            </a:r>
            <a:r>
              <a:rPr lang="fr-FR" sz="1600" dirty="0">
                <a:solidFill>
                  <a:srgbClr val="FF0000"/>
                </a:solidFill>
                <a:latin typeface="Gilroy Light" panose="00000400000000000000" pitchFamily="50" charset="0"/>
              </a:rPr>
              <a:t> </a:t>
            </a:r>
            <a:r>
              <a:rPr lang="fr-FR" sz="1600" dirty="0">
                <a:latin typeface="Gilroy Light" panose="00000400000000000000" pitchFamily="50" charset="0"/>
              </a:rPr>
              <a:t>: Hommes et femmes en situations de handicap</a:t>
            </a:r>
            <a:endParaRPr lang="fr-FR" sz="1600" dirty="0">
              <a:solidFill>
                <a:schemeClr val="bg2"/>
              </a:solidFill>
              <a:latin typeface="Gilroy Light" panose="00000400000000000000" pitchFamily="50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FA7D626-A91E-441C-8A25-A0556437278B}"/>
              </a:ext>
            </a:extLst>
          </p:cNvPr>
          <p:cNvSpPr txBox="1"/>
          <p:nvPr/>
        </p:nvSpPr>
        <p:spPr>
          <a:xfrm>
            <a:off x="874353" y="2645874"/>
            <a:ext cx="5405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Cœur de cible </a:t>
            </a:r>
            <a:r>
              <a:rPr lang="fr-FR" sz="1600" dirty="0">
                <a:latin typeface="Gilroy Light" panose="00000400000000000000" pitchFamily="50" charset="0"/>
              </a:rPr>
              <a:t>: 16-65 ans sur Bordeaux et les alentours</a:t>
            </a:r>
            <a:endParaRPr lang="fr-FR" sz="1600" dirty="0">
              <a:solidFill>
                <a:schemeClr val="bg2"/>
              </a:solidFill>
              <a:latin typeface="Gilroy Light" panose="00000400000000000000" pitchFamily="50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5DF533-1984-4D31-8D4E-BB017C9A7D53}"/>
              </a:ext>
            </a:extLst>
          </p:cNvPr>
          <p:cNvSpPr txBox="1"/>
          <p:nvPr/>
        </p:nvSpPr>
        <p:spPr>
          <a:xfrm>
            <a:off x="874353" y="3347791"/>
            <a:ext cx="4403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Cibles secondaires </a:t>
            </a:r>
            <a:r>
              <a:rPr lang="fr-FR" sz="1600" dirty="0">
                <a:latin typeface="Gilroy Light" panose="00000400000000000000" pitchFamily="50" charset="0"/>
              </a:rPr>
              <a:t>: Associations handicaps</a:t>
            </a:r>
            <a:endParaRPr lang="fr-FR" sz="1600" dirty="0">
              <a:solidFill>
                <a:schemeClr val="bg2"/>
              </a:solidFill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9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536" name="Google Shape;536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737850" y="1635875"/>
            <a:ext cx="1445400" cy="144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7" name="Google Shape;537;p44"/>
          <p:cNvSpPr txBox="1"/>
          <p:nvPr/>
        </p:nvSpPr>
        <p:spPr>
          <a:xfrm>
            <a:off x="742727" y="3207168"/>
            <a:ext cx="1445400" cy="44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Gilroy ExtraBold" panose="00000900000000000000" pitchFamily="50" charset="0"/>
                <a:ea typeface="Lato"/>
                <a:cs typeface="Lato"/>
                <a:sym typeface="Lato"/>
              </a:rPr>
              <a:t>Eva SION</a:t>
            </a:r>
            <a:br>
              <a:rPr lang="en" dirty="0">
                <a:latin typeface="Lato"/>
                <a:ea typeface="Lato"/>
                <a:cs typeface="Lato"/>
                <a:sym typeface="Lato"/>
              </a:rPr>
            </a:br>
            <a:r>
              <a:rPr lang="fr-FR" sz="800" dirty="0">
                <a:solidFill>
                  <a:schemeClr val="dk2"/>
                </a:solidFill>
                <a:latin typeface="Gilroy Light" panose="00000400000000000000" pitchFamily="50" charset="0"/>
                <a:ea typeface="Lato"/>
                <a:cs typeface="Lato"/>
                <a:sym typeface="Lato"/>
              </a:rPr>
              <a:t>Tuteur pour personne 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dirty="0">
                <a:solidFill>
                  <a:schemeClr val="dk2"/>
                </a:solidFill>
                <a:latin typeface="Gilroy Light" panose="00000400000000000000" pitchFamily="50" charset="0"/>
                <a:ea typeface="Lato"/>
                <a:cs typeface="Lato"/>
                <a:sym typeface="Lato"/>
              </a:rPr>
              <a:t>Situation de handicap</a:t>
            </a:r>
            <a:endParaRPr dirty="0">
              <a:latin typeface="Gilroy Light" panose="00000400000000000000" pitchFamily="50" charset="0"/>
              <a:ea typeface="Lato"/>
              <a:cs typeface="Lato"/>
              <a:sym typeface="Lato"/>
            </a:endParaRPr>
          </a:p>
        </p:txBody>
      </p:sp>
      <p:pic>
        <p:nvPicPr>
          <p:cNvPr id="538" name="Google Shape;53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7125" y="1635875"/>
            <a:ext cx="1445400" cy="144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9" name="Google Shape;539;p44"/>
          <p:cNvSpPr txBox="1"/>
          <p:nvPr/>
        </p:nvSpPr>
        <p:spPr>
          <a:xfrm>
            <a:off x="3467125" y="3205368"/>
            <a:ext cx="1445400" cy="44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200" dirty="0">
                <a:solidFill>
                  <a:schemeClr val="dk1"/>
                </a:solidFill>
                <a:latin typeface="Gilroy ExtraBold" panose="00000900000000000000" pitchFamily="50" charset="0"/>
                <a:ea typeface="Lato"/>
                <a:cs typeface="Lato"/>
                <a:sym typeface="Lato"/>
              </a:rPr>
              <a:t>Brice GLACE</a:t>
            </a:r>
            <a:br>
              <a:rPr lang="en" dirty="0">
                <a:latin typeface="Lato"/>
                <a:ea typeface="Lato"/>
                <a:cs typeface="Lato"/>
                <a:sym typeface="Lato"/>
              </a:rPr>
            </a:br>
            <a:r>
              <a:rPr lang="fr-FR" sz="800" dirty="0">
                <a:solidFill>
                  <a:schemeClr val="dk2"/>
                </a:solidFill>
                <a:latin typeface="Gilroy Light" panose="00000400000000000000" pitchFamily="50" charset="0"/>
                <a:ea typeface="Lato"/>
                <a:cs typeface="Lato"/>
                <a:sym typeface="Lato"/>
              </a:rPr>
              <a:t>Tuteur pour personne en</a:t>
            </a:r>
          </a:p>
          <a:p>
            <a:pPr lvl="0" algn="ctr"/>
            <a:r>
              <a:rPr lang="fr-FR" sz="800" dirty="0">
                <a:solidFill>
                  <a:schemeClr val="dk2"/>
                </a:solidFill>
                <a:latin typeface="Gilroy Light" panose="00000400000000000000" pitchFamily="50" charset="0"/>
                <a:ea typeface="Lato"/>
                <a:cs typeface="Lato"/>
                <a:sym typeface="Lato"/>
              </a:rPr>
              <a:t>Situation de handicap</a:t>
            </a:r>
            <a:endParaRPr lang="fr-FR" sz="800" dirty="0">
              <a:latin typeface="Gilroy Light" panose="00000400000000000000" pitchFamily="50" charset="0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ilroy Light" panose="00000400000000000000" pitchFamily="50" charset="0"/>
              <a:ea typeface="Lato"/>
              <a:cs typeface="Lato"/>
              <a:sym typeface="Lato"/>
            </a:endParaRPr>
          </a:p>
        </p:txBody>
      </p:sp>
      <p:pic>
        <p:nvPicPr>
          <p:cNvPr id="542" name="Google Shape;542;p44"/>
          <p:cNvPicPr preferRelativeResize="0"/>
          <p:nvPr/>
        </p:nvPicPr>
        <p:blipFill rotWithShape="1">
          <a:blip r:embed="rId5">
            <a:alphaModFix/>
          </a:blip>
          <a:srcRect t="3926" b="29406"/>
          <a:stretch/>
        </p:blipFill>
        <p:spPr>
          <a:xfrm>
            <a:off x="6196400" y="1635875"/>
            <a:ext cx="1445400" cy="144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88126CB-171D-4DA2-AA4B-6692518A67A5}"/>
              </a:ext>
            </a:extLst>
          </p:cNvPr>
          <p:cNvSpPr txBox="1"/>
          <p:nvPr/>
        </p:nvSpPr>
        <p:spPr>
          <a:xfrm>
            <a:off x="874353" y="747539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gradFill flip="none" rotWithShape="1"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  <a:tileRect/>
                </a:gradFill>
                <a:latin typeface="Gilroy ExtraBold" panose="00000900000000000000" pitchFamily="50" charset="0"/>
              </a:rPr>
              <a:t>Personnas</a:t>
            </a:r>
            <a:endParaRPr lang="fr-FR" sz="2800" dirty="0">
              <a:gradFill flip="none" rotWithShape="1">
                <a:gsLst>
                  <a:gs pos="0">
                    <a:srgbClr val="EA5B0C"/>
                  </a:gs>
                  <a:gs pos="100000">
                    <a:srgbClr val="FFDE00"/>
                  </a:gs>
                </a:gsLst>
                <a:lin ang="0" scaled="1"/>
                <a:tileRect/>
              </a:gradFill>
              <a:latin typeface="Gilroy ExtraBold" panose="00000900000000000000" pitchFamily="50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8CE69F-4252-4761-BF06-D79B6BFABC46}"/>
              </a:ext>
            </a:extLst>
          </p:cNvPr>
          <p:cNvSpPr txBox="1"/>
          <p:nvPr/>
        </p:nvSpPr>
        <p:spPr>
          <a:xfrm>
            <a:off x="1187879" y="3649106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31 ans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11" name="Google Shape;539;p44">
            <a:extLst>
              <a:ext uri="{FF2B5EF4-FFF2-40B4-BE49-F238E27FC236}">
                <a16:creationId xmlns:a16="http://schemas.microsoft.com/office/drawing/2014/main" id="{34282DBE-0D17-489B-87CE-3D2912D3DEFF}"/>
              </a:ext>
            </a:extLst>
          </p:cNvPr>
          <p:cNvSpPr txBox="1"/>
          <p:nvPr/>
        </p:nvSpPr>
        <p:spPr>
          <a:xfrm>
            <a:off x="6196400" y="3207168"/>
            <a:ext cx="1445400" cy="41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Gilroy ExtraBold" panose="00000900000000000000" pitchFamily="50" charset="0"/>
                <a:ea typeface="Lato"/>
                <a:cs typeface="Lato"/>
                <a:sym typeface="Lato"/>
              </a:rPr>
              <a:t>Alex TERIEUR</a:t>
            </a:r>
            <a:br>
              <a:rPr lang="en" dirty="0">
                <a:latin typeface="Lato"/>
                <a:ea typeface="Lato"/>
                <a:cs typeface="Lato"/>
                <a:sym typeface="Lato"/>
              </a:rPr>
            </a:br>
            <a:r>
              <a:rPr lang="fr-FR" sz="800" dirty="0">
                <a:solidFill>
                  <a:schemeClr val="dk2"/>
                </a:solidFill>
                <a:latin typeface="Gilroy Light" panose="00000400000000000000" pitchFamily="50" charset="0"/>
                <a:ea typeface="Lato"/>
                <a:cs typeface="Lato"/>
                <a:sym typeface="Lato"/>
              </a:rPr>
              <a:t>Situation de handicap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dirty="0">
                <a:solidFill>
                  <a:schemeClr val="dk2"/>
                </a:solidFill>
                <a:latin typeface="Gilroy Light" panose="00000400000000000000" pitchFamily="50" charset="0"/>
                <a:ea typeface="Lato"/>
                <a:cs typeface="Lato"/>
                <a:sym typeface="Lato"/>
              </a:rPr>
              <a:t>mental</a:t>
            </a:r>
            <a:endParaRPr dirty="0">
              <a:latin typeface="Gilroy Light" panose="00000400000000000000" pitchFamily="50" charset="0"/>
              <a:ea typeface="Lato"/>
              <a:cs typeface="Lato"/>
              <a:sym typeface="La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3431D7-5F42-492B-8B0B-94EE8A72F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196" y="4752888"/>
            <a:ext cx="213714" cy="21371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374E43-8E4A-4A7B-BD16-CCB5B0D16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79" y="4749851"/>
            <a:ext cx="212815" cy="2128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0A97F4-FFCC-4242-BB54-359B46474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0644" y="4748952"/>
            <a:ext cx="213714" cy="213714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F86BB9BC-932D-4EC3-9A3D-4E6CBB86B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4370" y="4748952"/>
            <a:ext cx="212814" cy="212814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452BD0AA-96E4-45D3-9659-643A4C533D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5053" y="4743223"/>
            <a:ext cx="212814" cy="21281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788BCB7-963F-40E9-85CC-590887640B4E}"/>
              </a:ext>
            </a:extLst>
          </p:cNvPr>
          <p:cNvSpPr txBox="1"/>
          <p:nvPr/>
        </p:nvSpPr>
        <p:spPr>
          <a:xfrm>
            <a:off x="888115" y="4026533"/>
            <a:ext cx="1144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Marié, un enfant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7905FEF-DF04-4CDE-9F14-4ED63F945B6C}"/>
              </a:ext>
            </a:extLst>
          </p:cNvPr>
          <p:cNvSpPr txBox="1"/>
          <p:nvPr/>
        </p:nvSpPr>
        <p:spPr>
          <a:xfrm>
            <a:off x="1076170" y="4210694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Bordeaux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B4B41DF-FD38-4F11-B5CF-5D5BD505B34A}"/>
              </a:ext>
            </a:extLst>
          </p:cNvPr>
          <p:cNvSpPr txBox="1"/>
          <p:nvPr/>
        </p:nvSpPr>
        <p:spPr>
          <a:xfrm>
            <a:off x="958648" y="3844589"/>
            <a:ext cx="10038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Baccalauréat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4C75E68-9B55-479B-85F2-31BA2445BB65}"/>
              </a:ext>
            </a:extLst>
          </p:cNvPr>
          <p:cNvSpPr txBox="1"/>
          <p:nvPr/>
        </p:nvSpPr>
        <p:spPr>
          <a:xfrm>
            <a:off x="1084409" y="4389693"/>
            <a:ext cx="7361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Aime l’art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CA3E65D-A94A-4961-97F8-25198FD64F17}"/>
              </a:ext>
            </a:extLst>
          </p:cNvPr>
          <p:cNvSpPr txBox="1"/>
          <p:nvPr/>
        </p:nvSpPr>
        <p:spPr>
          <a:xfrm>
            <a:off x="3951087" y="3649106"/>
            <a:ext cx="562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27 ans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AD4E89A-EA90-4186-9A85-D720C2B2F1E2}"/>
              </a:ext>
            </a:extLst>
          </p:cNvPr>
          <p:cNvSpPr txBox="1"/>
          <p:nvPr/>
        </p:nvSpPr>
        <p:spPr>
          <a:xfrm>
            <a:off x="3809221" y="4026533"/>
            <a:ext cx="8467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Célibataire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2928BE6-D70C-4A53-B606-298DA3E8C6C7}"/>
              </a:ext>
            </a:extLst>
          </p:cNvPr>
          <p:cNvSpPr txBox="1"/>
          <p:nvPr/>
        </p:nvSpPr>
        <p:spPr>
          <a:xfrm>
            <a:off x="3872242" y="4210694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Toulouse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A17DBF2-3B80-4345-9264-8578695406D2}"/>
              </a:ext>
            </a:extLst>
          </p:cNvPr>
          <p:cNvSpPr txBox="1"/>
          <p:nvPr/>
        </p:nvSpPr>
        <p:spPr>
          <a:xfrm>
            <a:off x="3730674" y="3844589"/>
            <a:ext cx="10038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Baccalauréat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31AB53-2C99-4401-AB56-B18731BC0ABD}"/>
              </a:ext>
            </a:extLst>
          </p:cNvPr>
          <p:cNvSpPr txBox="1"/>
          <p:nvPr/>
        </p:nvSpPr>
        <p:spPr>
          <a:xfrm>
            <a:off x="3540647" y="4389693"/>
            <a:ext cx="1367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Aime les jeux vidéos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D0E6374-1BD7-43DF-B7A9-7FA38AB36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4866" y="4753787"/>
            <a:ext cx="212815" cy="21281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063DE9C-2190-4475-B154-9E1CBC1C7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7631" y="4752888"/>
            <a:ext cx="213714" cy="213714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75DC010-6F5C-40BA-8157-4205ADA4323C}"/>
              </a:ext>
            </a:extLst>
          </p:cNvPr>
          <p:cNvSpPr txBox="1"/>
          <p:nvPr/>
        </p:nvSpPr>
        <p:spPr>
          <a:xfrm>
            <a:off x="6647177" y="3649106"/>
            <a:ext cx="562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27 ans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4498DDF-8F29-4C36-86CC-3439C5091C72}"/>
              </a:ext>
            </a:extLst>
          </p:cNvPr>
          <p:cNvSpPr txBox="1"/>
          <p:nvPr/>
        </p:nvSpPr>
        <p:spPr>
          <a:xfrm>
            <a:off x="6505311" y="4026533"/>
            <a:ext cx="8467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Célibataire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A76491-40BA-44B8-9C20-098CD08CBFFB}"/>
              </a:ext>
            </a:extLst>
          </p:cNvPr>
          <p:cNvSpPr txBox="1"/>
          <p:nvPr/>
        </p:nvSpPr>
        <p:spPr>
          <a:xfrm>
            <a:off x="6597186" y="4210694"/>
            <a:ext cx="657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Talence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3AB2270-54CD-4B9B-8DDB-8A14351FB098}"/>
              </a:ext>
            </a:extLst>
          </p:cNvPr>
          <p:cNvSpPr txBox="1"/>
          <p:nvPr/>
        </p:nvSpPr>
        <p:spPr>
          <a:xfrm>
            <a:off x="6710495" y="3844589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CAP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E29B59F-A61A-4F67-86C6-ED83FED17D37}"/>
              </a:ext>
            </a:extLst>
          </p:cNvPr>
          <p:cNvSpPr txBox="1"/>
          <p:nvPr/>
        </p:nvSpPr>
        <p:spPr>
          <a:xfrm>
            <a:off x="6444328" y="4389693"/>
            <a:ext cx="952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latin typeface="Gilroy Light" panose="00000400000000000000" pitchFamily="50" charset="0"/>
              </a:rPr>
              <a:t>Aime cuisiner</a:t>
            </a:r>
            <a:endParaRPr lang="fr-FR" sz="1200" dirty="0">
              <a:latin typeface="Gilroy Light" panose="00000400000000000000" pitchFamily="50" charset="0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5B8D7D42-573A-4211-8369-010AB055CF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9105" y="4754843"/>
            <a:ext cx="213714" cy="213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88126CB-171D-4DA2-AA4B-6692518A67A5}"/>
              </a:ext>
            </a:extLst>
          </p:cNvPr>
          <p:cNvSpPr txBox="1"/>
          <p:nvPr/>
        </p:nvSpPr>
        <p:spPr>
          <a:xfrm>
            <a:off x="874353" y="747539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 flip="none" rotWithShape="1"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  <a:tileRect/>
                </a:gradFill>
                <a:latin typeface="Gilroy ExtraBold" panose="00000900000000000000" pitchFamily="50" charset="0"/>
              </a:rPr>
              <a:t>Copy </a:t>
            </a:r>
            <a:r>
              <a:rPr lang="fr-FR" sz="2800" dirty="0" err="1">
                <a:gradFill flip="none" rotWithShape="1"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  <a:tileRect/>
                </a:gradFill>
                <a:latin typeface="Gilroy ExtraBold" panose="00000900000000000000" pitchFamily="50" charset="0"/>
              </a:rPr>
              <a:t>strat</a:t>
            </a:r>
            <a:endParaRPr lang="fr-FR" sz="2800" dirty="0">
              <a:gradFill flip="none" rotWithShape="1">
                <a:gsLst>
                  <a:gs pos="0">
                    <a:srgbClr val="EA5B0C"/>
                  </a:gs>
                  <a:gs pos="100000">
                    <a:srgbClr val="FFDE00"/>
                  </a:gs>
                </a:gsLst>
                <a:lin ang="0" scaled="1"/>
                <a:tileRect/>
              </a:gradFill>
              <a:latin typeface="Gilroy ExtraBold" panose="00000900000000000000" pitchFamily="50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741145-94DA-433A-8C2B-1B7A90DE1C62}"/>
              </a:ext>
            </a:extLst>
          </p:cNvPr>
          <p:cNvSpPr txBox="1"/>
          <p:nvPr/>
        </p:nvSpPr>
        <p:spPr>
          <a:xfrm>
            <a:off x="874353" y="2371822"/>
            <a:ext cx="6378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Preuve</a:t>
            </a:r>
            <a:r>
              <a:rPr lang="fr-FR" sz="1600" dirty="0">
                <a:latin typeface="Gilroy Light" panose="00000400000000000000" pitchFamily="50" charset="0"/>
              </a:rPr>
              <a:t> : Nos animatrices réussiront à vous faire oublier vos soucis</a:t>
            </a:r>
            <a:endParaRPr lang="fr-FR" sz="1600" dirty="0">
              <a:solidFill>
                <a:schemeClr val="bg2"/>
              </a:solidFill>
              <a:latin typeface="Gilroy Light" panose="00000400000000000000" pitchFamily="50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44A5CB-EB89-4A21-A29F-E29AC9B52093}"/>
              </a:ext>
            </a:extLst>
          </p:cNvPr>
          <p:cNvSpPr txBox="1"/>
          <p:nvPr/>
        </p:nvSpPr>
        <p:spPr>
          <a:xfrm>
            <a:off x="874353" y="1736652"/>
            <a:ext cx="4132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Promesse</a:t>
            </a:r>
            <a:r>
              <a:rPr lang="fr-FR" sz="1600" dirty="0">
                <a:latin typeface="Gilroy Light" panose="00000400000000000000" pitchFamily="50" charset="0"/>
              </a:rPr>
              <a:t> : Evasion, détente et ‘’rigolade’’</a:t>
            </a:r>
            <a:endParaRPr lang="fr-FR" sz="1600" dirty="0">
              <a:solidFill>
                <a:schemeClr val="bg2"/>
              </a:solidFill>
              <a:latin typeface="Gilroy Light" panose="00000400000000000000" pitchFamily="50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132396-87C9-4016-B044-B4B2E593DE45}"/>
              </a:ext>
            </a:extLst>
          </p:cNvPr>
          <p:cNvSpPr txBox="1"/>
          <p:nvPr/>
        </p:nvSpPr>
        <p:spPr>
          <a:xfrm>
            <a:off x="874353" y="3006992"/>
            <a:ext cx="7210628" cy="789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Bénéfice</a:t>
            </a:r>
            <a:r>
              <a:rPr lang="fr-FR" sz="1600" dirty="0">
                <a:latin typeface="Gilroy Light" panose="00000400000000000000" pitchFamily="50" charset="0"/>
              </a:rPr>
              <a:t> : Des séjours où vous oublierez vos problèmes et ou l’amusement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bg2"/>
                </a:solidFill>
                <a:latin typeface="Gilroy Light" panose="00000400000000000000" pitchFamily="50" charset="0"/>
              </a:rPr>
              <a:t>règnera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736B469-E15B-41C1-A97E-90CBF4D7390B}"/>
              </a:ext>
            </a:extLst>
          </p:cNvPr>
          <p:cNvSpPr txBox="1"/>
          <p:nvPr/>
        </p:nvSpPr>
        <p:spPr>
          <a:xfrm>
            <a:off x="874353" y="4093504"/>
            <a:ext cx="4523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Ton</a:t>
            </a:r>
            <a:r>
              <a:rPr lang="fr-FR" sz="1600" dirty="0">
                <a:latin typeface="Gilroy Light" panose="00000400000000000000" pitchFamily="50" charset="0"/>
              </a:rPr>
              <a:t> : Bonne ambiance, sympathique, amicale</a:t>
            </a:r>
            <a:endParaRPr lang="fr-FR" sz="1600" dirty="0">
              <a:solidFill>
                <a:schemeClr val="bg2"/>
              </a:solidFill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81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88126CB-171D-4DA2-AA4B-6692518A67A5}"/>
              </a:ext>
            </a:extLst>
          </p:cNvPr>
          <p:cNvSpPr txBox="1"/>
          <p:nvPr/>
        </p:nvSpPr>
        <p:spPr>
          <a:xfrm>
            <a:off x="874353" y="747539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 flip="none" rotWithShape="1"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  <a:tileRect/>
                </a:gradFill>
                <a:latin typeface="Gilroy ExtraBold" panose="00000900000000000000" pitchFamily="50" charset="0"/>
              </a:rPr>
              <a:t>Liste des actions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FD223C5-1AE7-4F67-B5E8-8E937E1051B0}"/>
              </a:ext>
            </a:extLst>
          </p:cNvPr>
          <p:cNvSpPr txBox="1"/>
          <p:nvPr/>
        </p:nvSpPr>
        <p:spPr>
          <a:xfrm>
            <a:off x="874353" y="1736652"/>
            <a:ext cx="6781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Communication visuelle</a:t>
            </a:r>
            <a:r>
              <a:rPr lang="fr-FR" sz="1600" dirty="0">
                <a:solidFill>
                  <a:srgbClr val="FF0000"/>
                </a:solidFill>
                <a:latin typeface="Gilroy Light" panose="00000400000000000000" pitchFamily="50" charset="0"/>
              </a:rPr>
              <a:t> </a:t>
            </a:r>
            <a:r>
              <a:rPr lang="fr-FR" sz="1600" dirty="0">
                <a:latin typeface="Gilroy Light" panose="00000400000000000000" pitchFamily="50" charset="0"/>
              </a:rPr>
              <a:t>: Nom de l’entreprise, charte graphique, logo</a:t>
            </a:r>
            <a:endParaRPr lang="fr-FR" sz="1600" dirty="0">
              <a:solidFill>
                <a:schemeClr val="bg2"/>
              </a:solidFill>
              <a:latin typeface="Gilroy Light" panose="00000400000000000000" pitchFamily="50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7E0965-F1D4-4051-8D92-5800F98569F4}"/>
              </a:ext>
            </a:extLst>
          </p:cNvPr>
          <p:cNvSpPr txBox="1"/>
          <p:nvPr/>
        </p:nvSpPr>
        <p:spPr>
          <a:xfrm>
            <a:off x="874352" y="2541099"/>
            <a:ext cx="6933308" cy="789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Communication digitale</a:t>
            </a:r>
            <a:r>
              <a:rPr lang="fr-FR" sz="1600" dirty="0">
                <a:solidFill>
                  <a:srgbClr val="FF0000"/>
                </a:solidFill>
                <a:latin typeface="Gilroy Light" panose="00000400000000000000" pitchFamily="50" charset="0"/>
              </a:rPr>
              <a:t> </a:t>
            </a:r>
            <a:r>
              <a:rPr lang="fr-FR" sz="1600" dirty="0">
                <a:latin typeface="Gilroy Light" panose="00000400000000000000" pitchFamily="50" charset="0"/>
              </a:rPr>
              <a:t>: Site internet, réseaux sociaux, référencement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Gilroy Light" panose="00000400000000000000" pitchFamily="50" charset="0"/>
              </a:rPr>
              <a:t>Naturel (SEO) </a:t>
            </a:r>
            <a:endParaRPr lang="fr-FR" sz="1600" dirty="0">
              <a:solidFill>
                <a:schemeClr val="bg2"/>
              </a:solidFill>
              <a:latin typeface="Gilroy Light" panose="00000400000000000000" pitchFamily="50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6969BA3-75E5-4B0D-8373-25FF2DF4B863}"/>
              </a:ext>
            </a:extLst>
          </p:cNvPr>
          <p:cNvSpPr txBox="1"/>
          <p:nvPr/>
        </p:nvSpPr>
        <p:spPr>
          <a:xfrm>
            <a:off x="874353" y="3796888"/>
            <a:ext cx="4257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Communication </a:t>
            </a:r>
            <a:r>
              <a:rPr lang="fr-FR" sz="1600" dirty="0" err="1">
                <a:solidFill>
                  <a:srgbClr val="FF0000"/>
                </a:solidFill>
                <a:latin typeface="Gilroy ExtraBold" panose="00000900000000000000" pitchFamily="50" charset="0"/>
              </a:rPr>
              <a:t>print</a:t>
            </a:r>
            <a:r>
              <a:rPr lang="fr-FR" sz="1600" dirty="0">
                <a:solidFill>
                  <a:srgbClr val="FF0000"/>
                </a:solidFill>
                <a:latin typeface="Gilroy Light" panose="00000400000000000000" pitchFamily="50" charset="0"/>
              </a:rPr>
              <a:t> </a:t>
            </a:r>
            <a:r>
              <a:rPr lang="fr-FR" sz="1600" dirty="0">
                <a:latin typeface="Gilroy Light" panose="00000400000000000000" pitchFamily="50" charset="0"/>
              </a:rPr>
              <a:t>: Carte de visite, flyer</a:t>
            </a:r>
            <a:endParaRPr lang="fr-FR" sz="1600" dirty="0">
              <a:solidFill>
                <a:schemeClr val="bg2"/>
              </a:solidFill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458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425DB2-8649-4248-A046-E455D904CC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ABBB52-6F59-4E8A-8324-FECD52CB5FFB}"/>
              </a:ext>
            </a:extLst>
          </p:cNvPr>
          <p:cNvSpPr txBox="1"/>
          <p:nvPr/>
        </p:nvSpPr>
        <p:spPr>
          <a:xfrm>
            <a:off x="874353" y="747539"/>
            <a:ext cx="166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Planning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B882A529-1651-403D-9F40-843784C56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742436"/>
              </p:ext>
            </p:extLst>
          </p:nvPr>
        </p:nvGraphicFramePr>
        <p:xfrm>
          <a:off x="0" y="1419236"/>
          <a:ext cx="9143991" cy="2428838"/>
        </p:xfrm>
        <a:graphic>
          <a:graphicData uri="http://schemas.openxmlformats.org/drawingml/2006/table">
            <a:tbl>
              <a:tblPr/>
              <a:tblGrid>
                <a:gridCol w="1595728">
                  <a:extLst>
                    <a:ext uri="{9D8B030D-6E8A-4147-A177-3AD203B41FA5}">
                      <a16:colId xmlns:a16="http://schemas.microsoft.com/office/drawing/2014/main" val="3684925568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651331426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740315435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4015173544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541380612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4179929856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1215662770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2731693656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3464987058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3494592346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2813695640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940314081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4060130772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1109412845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2529891861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3938291203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3077919348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3610637370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1279435550"/>
                    </a:ext>
                  </a:extLst>
                </a:gridCol>
                <a:gridCol w="397277">
                  <a:extLst>
                    <a:ext uri="{9D8B030D-6E8A-4147-A177-3AD203B41FA5}">
                      <a16:colId xmlns:a16="http://schemas.microsoft.com/office/drawing/2014/main" val="2280774057"/>
                    </a:ext>
                  </a:extLst>
                </a:gridCol>
              </a:tblGrid>
              <a:tr h="237929"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Janvier</a:t>
                      </a:r>
                    </a:p>
                  </a:txBody>
                  <a:tcPr marL="92284" marR="92284" marT="46142" marB="4614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Février</a:t>
                      </a:r>
                    </a:p>
                  </a:txBody>
                  <a:tcPr marL="92284" marR="92284" marT="46142" marB="4614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Mars</a:t>
                      </a:r>
                    </a:p>
                  </a:txBody>
                  <a:tcPr marL="92284" marR="92284" marT="46142" marB="4614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Avril</a:t>
                      </a:r>
                    </a:p>
                  </a:txBody>
                  <a:tcPr marL="92284" marR="92284" marT="46142" marB="4614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025190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S53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744277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Site  web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087393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de domaine + hébergement 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366964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Hébergement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168586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Zonnig / Maquette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20692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Création de contenu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273382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Webdesign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293367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Développement du site 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389657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C6E0B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734364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Mise en ligne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97496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Graphisme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43229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Création charte graphique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037163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Création carte de visite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104760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Création flyer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C6E0B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276566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Impression flyer/carte de visite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971037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Communication médias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113071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Facebook ads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898679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Facebook publication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305743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Instagram publication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12475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Twitter publication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607179"/>
                  </a:ext>
                </a:extLst>
              </a:tr>
              <a:tr h="104329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adwords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6" marR="4966" marT="4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739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621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3E75F6-EBB0-41FE-ABCF-1F2FAFDD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/>
              <a:t>19</a:t>
            </a:fld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04215B4-A040-4538-950B-15E1227FB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00907"/>
              </p:ext>
            </p:extLst>
          </p:nvPr>
        </p:nvGraphicFramePr>
        <p:xfrm>
          <a:off x="2659158" y="0"/>
          <a:ext cx="6103841" cy="5143498"/>
        </p:xfrm>
        <a:graphic>
          <a:graphicData uri="http://schemas.openxmlformats.org/drawingml/2006/table">
            <a:tbl>
              <a:tblPr/>
              <a:tblGrid>
                <a:gridCol w="2951031">
                  <a:extLst>
                    <a:ext uri="{9D8B030D-6E8A-4147-A177-3AD203B41FA5}">
                      <a16:colId xmlns:a16="http://schemas.microsoft.com/office/drawing/2014/main" val="3674962073"/>
                    </a:ext>
                  </a:extLst>
                </a:gridCol>
                <a:gridCol w="1513348">
                  <a:extLst>
                    <a:ext uri="{9D8B030D-6E8A-4147-A177-3AD203B41FA5}">
                      <a16:colId xmlns:a16="http://schemas.microsoft.com/office/drawing/2014/main" val="132374377"/>
                    </a:ext>
                  </a:extLst>
                </a:gridCol>
                <a:gridCol w="1639462">
                  <a:extLst>
                    <a:ext uri="{9D8B030D-6E8A-4147-A177-3AD203B41FA5}">
                      <a16:colId xmlns:a16="http://schemas.microsoft.com/office/drawing/2014/main" val="1830398344"/>
                    </a:ext>
                  </a:extLst>
                </a:gridCol>
              </a:tblGrid>
              <a:tr h="19564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1">
                          <a:effectLst/>
                          <a:latin typeface="verdana pro cond light" panose="020B0306030504040204" pitchFamily="34" charset="0"/>
                        </a:rPr>
                        <a:t>Site web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1">
                          <a:effectLst/>
                          <a:latin typeface="verdana pro cond light" panose="020B0306030504040204" pitchFamily="34" charset="0"/>
                        </a:rPr>
                        <a:t>Unité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1" dirty="0">
                          <a:effectLst/>
                          <a:latin typeface="Arial" panose="020B0604020202020204" pitchFamily="34" charset="0"/>
                        </a:rPr>
                        <a:t>Cout (42€TTC/H)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787130"/>
                  </a:ext>
                </a:extLst>
              </a:tr>
              <a:tr h="277688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Nom de domaine + hébergement (premiere année)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Cout global Création 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86,26€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083925"/>
                  </a:ext>
                </a:extLst>
              </a:tr>
              <a:tr h="271374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Hébergement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Abonnement Cout Annuel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71,88€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261480"/>
                  </a:ext>
                </a:extLst>
              </a:tr>
              <a:tr h="277688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Zoning / Maquette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588€ (2j)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316228"/>
                  </a:ext>
                </a:extLst>
              </a:tr>
              <a:tr h="277688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Création de contenu (wording, …)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294€ (1j)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103628"/>
                  </a:ext>
                </a:extLst>
              </a:tr>
              <a:tr h="296619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Webdesign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294€ (1j)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703635"/>
                  </a:ext>
                </a:extLst>
              </a:tr>
              <a:tr h="277688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Développement du site web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1470€ (5j)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509197"/>
                  </a:ext>
                </a:extLst>
              </a:tr>
              <a:tr h="220886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1">
                          <a:effectLst/>
                          <a:latin typeface="verdana pro cond light" panose="020B0306030504040204" pitchFamily="34" charset="0"/>
                        </a:rPr>
                        <a:t>Communication médias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fr-FR" sz="800">
                        <a:effectLst/>
                      </a:endParaRP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fr-FR" sz="800">
                        <a:effectLst/>
                      </a:endParaRP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491446"/>
                  </a:ext>
                </a:extLst>
              </a:tr>
              <a:tr h="252441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Facebook Création page pro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21€ (30m)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390307"/>
                  </a:ext>
                </a:extLst>
              </a:tr>
              <a:tr h="252441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Facebook </a:t>
                      </a:r>
                      <a:r>
                        <a:rPr lang="fr-FR" sz="800" b="0" dirty="0" err="1">
                          <a:effectLst/>
                          <a:latin typeface="verdana pro cond light" panose="020B0306030504040204" pitchFamily="34" charset="0"/>
                        </a:rPr>
                        <a:t>community</a:t>
                      </a:r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 management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8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27176"/>
                  </a:ext>
                </a:extLst>
              </a:tr>
              <a:tr h="265063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Instagram Création page pro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21€ (30m)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428997"/>
                  </a:ext>
                </a:extLst>
              </a:tr>
              <a:tr h="258752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Instagram </a:t>
                      </a:r>
                      <a:r>
                        <a:rPr lang="fr-FR" sz="800" b="0" dirty="0" err="1">
                          <a:effectLst/>
                          <a:latin typeface="verdana pro cond light" panose="020B0306030504040204" pitchFamily="34" charset="0"/>
                        </a:rPr>
                        <a:t>community</a:t>
                      </a:r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 management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8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167344"/>
                  </a:ext>
                </a:extLst>
              </a:tr>
              <a:tr h="258752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Twitter Création page pro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21€ (30m)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3762608"/>
                  </a:ext>
                </a:extLst>
              </a:tr>
              <a:tr h="246130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Twitter </a:t>
                      </a:r>
                      <a:r>
                        <a:rPr lang="fr-FR" sz="800" b="0" dirty="0" err="1">
                          <a:effectLst/>
                          <a:latin typeface="verdana pro cond light" panose="020B0306030504040204" pitchFamily="34" charset="0"/>
                        </a:rPr>
                        <a:t>community</a:t>
                      </a:r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 management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8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419454"/>
                  </a:ext>
                </a:extLst>
              </a:tr>
              <a:tr h="258752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Carte de visite Création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168€ (4h)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92019"/>
                  </a:ext>
                </a:extLst>
              </a:tr>
              <a:tr h="265063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Impression Carte de visite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800" b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8.99€ (100u)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030543"/>
                  </a:ext>
                </a:extLst>
              </a:tr>
              <a:tr h="258752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Flyer création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Heure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168€ (4h)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077530"/>
                  </a:ext>
                </a:extLst>
              </a:tr>
              <a:tr h="252441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>
                          <a:effectLst/>
                          <a:latin typeface="verdana pro cond light" panose="020B0306030504040204" pitchFamily="34" charset="0"/>
                        </a:rPr>
                        <a:t>Impression flyer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fr-FR" sz="800" b="0">
                        <a:effectLst/>
                        <a:latin typeface="verdana pro cond light" panose="020B0306030504040204" pitchFamily="34" charset="0"/>
                      </a:endParaRP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21€ (100u)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906867"/>
                  </a:ext>
                </a:extLst>
              </a:tr>
              <a:tr h="258752"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Google </a:t>
                      </a:r>
                      <a:r>
                        <a:rPr lang="fr-FR" sz="800" b="0" dirty="0" err="1">
                          <a:effectLst/>
                          <a:latin typeface="verdana pro cond light" panose="020B0306030504040204" pitchFamily="34" charset="0"/>
                        </a:rPr>
                        <a:t>Adwords</a:t>
                      </a:r>
                      <a:endParaRPr lang="fr-FR" sz="800" b="0" dirty="0">
                        <a:effectLst/>
                        <a:latin typeface="verdana pro cond light" panose="020B0306030504040204" pitchFamily="34" charset="0"/>
                      </a:endParaRP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 dirty="0">
                          <a:effectLst/>
                          <a:latin typeface="verdana pro cond light" panose="020B0306030504040204" pitchFamily="34" charset="0"/>
                        </a:rPr>
                        <a:t>Par mois (3mois)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0">
                          <a:effectLst/>
                          <a:latin typeface="Arial" panose="020B0604020202020204" pitchFamily="34" charset="0"/>
                        </a:rPr>
                        <a:t>150€ (450€)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613148"/>
                  </a:ext>
                </a:extLst>
              </a:tr>
              <a:tr h="220886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800" b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Prix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fr-FR" sz="800">
                        <a:effectLst/>
                      </a:endParaRP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fr-FR" sz="8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3 611,25€ (un an)</a:t>
                      </a:r>
                    </a:p>
                  </a:txBody>
                  <a:tcPr marL="18917" marR="1891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547970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98893D4-A7D2-4307-A518-C1A4F5B80AE1}"/>
              </a:ext>
            </a:extLst>
          </p:cNvPr>
          <p:cNvSpPr txBox="1"/>
          <p:nvPr/>
        </p:nvSpPr>
        <p:spPr>
          <a:xfrm>
            <a:off x="874353" y="747539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 flip="none" rotWithShape="1"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  <a:tileRect/>
                </a:gradFill>
                <a:latin typeface="Gilroy ExtraBold" panose="00000900000000000000" pitchFamily="50" charset="0"/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147803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7BE3937-4594-445E-802E-EE4C3BE4F575}"/>
              </a:ext>
            </a:extLst>
          </p:cNvPr>
          <p:cNvSpPr txBox="1"/>
          <p:nvPr/>
        </p:nvSpPr>
        <p:spPr>
          <a:xfrm>
            <a:off x="876490" y="1951639"/>
            <a:ext cx="7191392" cy="152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accent3"/>
                </a:solidFill>
                <a:latin typeface="Gilroy ExtraBold" panose="00000900000000000000" pitchFamily="50" charset="0"/>
              </a:rPr>
              <a:t>HanDouceur</a:t>
            </a:r>
            <a:r>
              <a:rPr lang="fr-FR" sz="1600" dirty="0">
                <a:solidFill>
                  <a:srgbClr val="18181B"/>
                </a:solidFill>
                <a:latin typeface="Gilroy Light" panose="00000400000000000000" pitchFamily="50" charset="0"/>
              </a:rPr>
              <a:t> est une association d’accompagnement et d’organisation de voyage pour personne en situation de handicap. VAO (Vacance adapté organisé) dépendant des Directions Départementales de la Cohésion Sociale (DDCS).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848A0DB-4FBA-4B60-B8C9-374102B21F26}"/>
              </a:ext>
            </a:extLst>
          </p:cNvPr>
          <p:cNvSpPr txBox="1"/>
          <p:nvPr/>
        </p:nvSpPr>
        <p:spPr>
          <a:xfrm>
            <a:off x="876490" y="749064"/>
            <a:ext cx="238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Présentation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1D22323-F11B-478A-977A-F8A51E75D1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1571E2-FB70-42CA-A0A7-58568F5E16F5}"/>
              </a:ext>
            </a:extLst>
          </p:cNvPr>
          <p:cNvSpPr txBox="1"/>
          <p:nvPr/>
        </p:nvSpPr>
        <p:spPr>
          <a:xfrm>
            <a:off x="853572" y="740612"/>
            <a:ext cx="4523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Planning des publications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67D19E0-2FE1-4D62-A92C-DFB6D7F9B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55343"/>
              </p:ext>
            </p:extLst>
          </p:nvPr>
        </p:nvGraphicFramePr>
        <p:xfrm>
          <a:off x="952388" y="1395538"/>
          <a:ext cx="6292962" cy="3551113"/>
        </p:xfrm>
        <a:graphic>
          <a:graphicData uri="http://schemas.openxmlformats.org/drawingml/2006/table">
            <a:tbl>
              <a:tblPr/>
              <a:tblGrid>
                <a:gridCol w="564461">
                  <a:extLst>
                    <a:ext uri="{9D8B030D-6E8A-4147-A177-3AD203B41FA5}">
                      <a16:colId xmlns:a16="http://schemas.microsoft.com/office/drawing/2014/main" val="1373066113"/>
                    </a:ext>
                  </a:extLst>
                </a:gridCol>
                <a:gridCol w="564461">
                  <a:extLst>
                    <a:ext uri="{9D8B030D-6E8A-4147-A177-3AD203B41FA5}">
                      <a16:colId xmlns:a16="http://schemas.microsoft.com/office/drawing/2014/main" val="3730417717"/>
                    </a:ext>
                  </a:extLst>
                </a:gridCol>
                <a:gridCol w="564461">
                  <a:extLst>
                    <a:ext uri="{9D8B030D-6E8A-4147-A177-3AD203B41FA5}">
                      <a16:colId xmlns:a16="http://schemas.microsoft.com/office/drawing/2014/main" val="3430358540"/>
                    </a:ext>
                  </a:extLst>
                </a:gridCol>
                <a:gridCol w="1686330">
                  <a:extLst>
                    <a:ext uri="{9D8B030D-6E8A-4147-A177-3AD203B41FA5}">
                      <a16:colId xmlns:a16="http://schemas.microsoft.com/office/drawing/2014/main" val="2748724377"/>
                    </a:ext>
                  </a:extLst>
                </a:gridCol>
                <a:gridCol w="2267258">
                  <a:extLst>
                    <a:ext uri="{9D8B030D-6E8A-4147-A177-3AD203B41FA5}">
                      <a16:colId xmlns:a16="http://schemas.microsoft.com/office/drawing/2014/main" val="2524080509"/>
                    </a:ext>
                  </a:extLst>
                </a:gridCol>
                <a:gridCol w="645991">
                  <a:extLst>
                    <a:ext uri="{9D8B030D-6E8A-4147-A177-3AD203B41FA5}">
                      <a16:colId xmlns:a16="http://schemas.microsoft.com/office/drawing/2014/main" val="3765945695"/>
                    </a:ext>
                  </a:extLst>
                </a:gridCol>
              </a:tblGrid>
              <a:tr h="191288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Jour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Heure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Sujet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Lien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274009"/>
                  </a:ext>
                </a:extLst>
              </a:tr>
              <a:tr h="501149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02-août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Lundi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9h15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Bon début de semaine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avec un café et un sourire pour bien commencer la semaine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+ txt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270071"/>
                  </a:ext>
                </a:extLst>
              </a:tr>
              <a:tr h="40233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02-août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Lundi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10h30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Réunion d'équipe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de l'équipe avant la réunion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+ txt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102592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03-août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Mardi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10h00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Début d'un séjour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des aventuriers avant le départ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+ txt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231172"/>
                  </a:ext>
                </a:extLst>
              </a:tr>
              <a:tr h="33880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03-août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Mardi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14h00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Arrivé sur les lieux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des lieux et du paysage 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+ txt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351183"/>
                  </a:ext>
                </a:extLst>
              </a:tr>
              <a:tr h="40939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04-août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Mercredi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15h00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séjour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du séjour avec les meilleurs moments/paysages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+ txt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431159"/>
                  </a:ext>
                </a:extLst>
              </a:tr>
              <a:tr h="39527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05-août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Jeudi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13h00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séjour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du séjour avec les meilleurs moments/paysages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+ txt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830759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06-août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Vendredi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09h45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Article blog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Partage d'un article sur le handicap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Txt + lien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787988"/>
                  </a:ext>
                </a:extLst>
              </a:tr>
              <a:tr h="31763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06-août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Vendredi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16h00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 séjour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Dernière photo et récap du séjour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+ txt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02534"/>
                  </a:ext>
                </a:extLst>
              </a:tr>
              <a:tr h="33880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06-août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Vendredi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18h00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Bon week end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 qui symbolise la détente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+ txt</a:t>
                      </a:r>
                    </a:p>
                  </a:txBody>
                  <a:tcPr marL="7058" marR="7058" marT="7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94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96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C552F9-649D-426E-8022-26920906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/>
              <a:t>21</a:t>
            </a:fld>
            <a:endParaRPr lang="fr-FR" dirty="0"/>
          </a:p>
        </p:txBody>
      </p:sp>
      <p:pic>
        <p:nvPicPr>
          <p:cNvPr id="4098" name="Picture 2" descr="graffiti on wall during daytime">
            <a:extLst>
              <a:ext uri="{FF2B5EF4-FFF2-40B4-BE49-F238E27FC236}">
                <a16:creationId xmlns:a16="http://schemas.microsoft.com/office/drawing/2014/main" id="{69865D4A-2D99-4349-8488-10BE0E71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" y="0"/>
            <a:ext cx="76660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150A8E4-4C4E-4AA7-884A-2D2D02434B19}"/>
              </a:ext>
            </a:extLst>
          </p:cNvPr>
          <p:cNvSpPr txBox="1"/>
          <p:nvPr/>
        </p:nvSpPr>
        <p:spPr>
          <a:xfrm rot="16200000">
            <a:off x="-917723" y="2279362"/>
            <a:ext cx="2728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Gilroy ExtraBold" panose="00000900000000000000" pitchFamily="50" charset="0"/>
              </a:rPr>
              <a:t>2. Graphisme</a:t>
            </a:r>
          </a:p>
        </p:txBody>
      </p:sp>
    </p:spTree>
    <p:extLst>
      <p:ext uri="{BB962C8B-B14F-4D97-AF65-F5344CB8AC3E}">
        <p14:creationId xmlns:p14="http://schemas.microsoft.com/office/powerpoint/2010/main" val="167397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p24"/>
          <p:cNvGraphicFramePr/>
          <p:nvPr>
            <p:extLst>
              <p:ext uri="{D42A27DB-BD31-4B8C-83A1-F6EECF244321}">
                <p14:modId xmlns:p14="http://schemas.microsoft.com/office/powerpoint/2010/main" val="3833593336"/>
              </p:ext>
            </p:extLst>
          </p:nvPr>
        </p:nvGraphicFramePr>
        <p:xfrm>
          <a:off x="737800" y="1716881"/>
          <a:ext cx="6034500" cy="2690445"/>
        </p:xfrm>
        <a:graphic>
          <a:graphicData uri="http://schemas.openxmlformats.org/drawingml/2006/table">
            <a:tbl>
              <a:tblPr>
                <a:noFill/>
                <a:tableStyleId>{ED647F57-4E65-4D5C-BD8D-B99F431FE2E5}</a:tableStyleId>
              </a:tblPr>
              <a:tblGrid>
                <a:gridCol w="15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3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Typo</a:t>
                      </a:r>
                      <a:endParaRPr sz="1200" dirty="0">
                        <a:latin typeface="Gilroy ExtraBold" panose="00000900000000000000" pitchFamily="50" charset="0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Couleur</a:t>
                      </a:r>
                      <a:endParaRPr sz="1200" dirty="0">
                        <a:latin typeface="Gilroy ExtraBold" panose="00000900000000000000" pitchFamily="50" charset="0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Formes/élements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associés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V1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Professionnel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Confiance</a:t>
                      </a:r>
                      <a:endParaRPr sz="1200" dirty="0">
                        <a:latin typeface="Gilroy ExtraBold" panose="00000900000000000000" pitchFamily="50" charset="0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Gilroy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Roboto</a:t>
                      </a:r>
                      <a:endParaRPr sz="1200" b="0" dirty="0">
                        <a:latin typeface="Gilroy Light" panose="00000400000000000000" pitchFamily="50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Noir/</a:t>
                      </a:r>
                      <a:r>
                        <a:rPr lang="en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gris</a:t>
                      </a:r>
                      <a:endParaRPr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Gilroy Light" panose="00000400000000000000" pitchFamily="50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Carré, cercle,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f</a:t>
                      </a:r>
                      <a:r>
                        <a:rPr lang="en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auteil roulant..</a:t>
                      </a:r>
                      <a:endParaRPr sz="1200" b="0" dirty="0">
                        <a:latin typeface="Gilroy Light" panose="00000400000000000000" pitchFamily="50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V2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Douceur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Partage</a:t>
                      </a:r>
                      <a:endParaRPr sz="1200" dirty="0">
                        <a:latin typeface="Gilroy ExtraBold" panose="00000900000000000000" pitchFamily="50" charset="0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Perfect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redemption</a:t>
                      </a:r>
                      <a:endParaRPr sz="1200" b="0" dirty="0">
                        <a:latin typeface="Gilroy Light" panose="00000400000000000000" pitchFamily="50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rgbClr val="FFDE00"/>
                          </a:solidFill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Jaune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rgbClr val="EA5B0C"/>
                          </a:solidFill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Orange</a:t>
                      </a:r>
                      <a:endParaRPr sz="1200" b="0" dirty="0">
                        <a:solidFill>
                          <a:srgbClr val="EA5B0C"/>
                        </a:solidFill>
                        <a:latin typeface="Gilroy Light" panose="00000400000000000000" pitchFamily="50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Courbe, sourir,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t</a:t>
                      </a:r>
                      <a:r>
                        <a:rPr lang="en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endresse..</a:t>
                      </a:r>
                      <a:endParaRPr sz="1200" b="0" dirty="0">
                        <a:latin typeface="Gilroy Light" panose="00000400000000000000" pitchFamily="50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V3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Voyage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latin typeface="Gilroy ExtraBold" panose="00000900000000000000" pitchFamily="50" charset="0"/>
                          <a:ea typeface="Lato Light"/>
                          <a:cs typeface="Lato Light"/>
                          <a:sym typeface="Lato Light"/>
                        </a:rPr>
                        <a:t>Evasion</a:t>
                      </a:r>
                      <a:endParaRPr sz="1200" dirty="0">
                        <a:latin typeface="Gilroy ExtraBold" panose="00000900000000000000" pitchFamily="50" charset="0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0" dirty="0" err="1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Perfect</a:t>
                      </a:r>
                      <a:endParaRPr lang="fr-FR" sz="1200" b="0" dirty="0">
                        <a:latin typeface="Gilroy Light" panose="00000400000000000000" pitchFamily="50" charset="0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0" dirty="0" err="1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redemption</a:t>
                      </a:r>
                      <a:endParaRPr sz="1200" b="0" dirty="0">
                        <a:latin typeface="Gilroy Light" panose="00000400000000000000" pitchFamily="50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rgbClr val="FFDE00"/>
                          </a:solidFill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Jaune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rgbClr val="EA5B0C"/>
                          </a:solidFill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Oragne</a:t>
                      </a:r>
                      <a:endParaRPr sz="1400" b="0" dirty="0">
                        <a:solidFill>
                          <a:srgbClr val="EA5B0C"/>
                        </a:solidFill>
                        <a:latin typeface="Gilroy Light" panose="00000400000000000000" pitchFamily="50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Terre, avion,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amusement, île,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0" dirty="0">
                          <a:latin typeface="Gilroy Light" panose="00000400000000000000" pitchFamily="50" charset="0"/>
                          <a:ea typeface="Lato"/>
                          <a:cs typeface="Lato"/>
                          <a:sym typeface="Lato"/>
                        </a:rPr>
                        <a:t>bateau..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F1237FA-7F9C-491F-BA3D-BD51FC54B78A}"/>
              </a:ext>
            </a:extLst>
          </p:cNvPr>
          <p:cNvSpPr txBox="1"/>
          <p:nvPr/>
        </p:nvSpPr>
        <p:spPr>
          <a:xfrm>
            <a:off x="873192" y="744220"/>
            <a:ext cx="3999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  <a:latin typeface="Gilroy ExtraBold"/>
              </a:rPr>
              <a:t>2</a:t>
            </a:r>
            <a:r>
              <a:rPr lang="fr-FR" sz="2800" dirty="0">
                <a:solidFill>
                  <a:schemeClr val="bg2"/>
                </a:solidFill>
                <a:latin typeface="Gilroy ExtraBold"/>
              </a:rPr>
              <a:t> </a:t>
            </a:r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/>
              </a:rPr>
              <a:t>Tableau des valeurs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425DB2-8649-4248-A046-E455D904CC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ABBB52-6F59-4E8A-8324-FECD52CB5FFB}"/>
              </a:ext>
            </a:extLst>
          </p:cNvPr>
          <p:cNvSpPr txBox="1"/>
          <p:nvPr/>
        </p:nvSpPr>
        <p:spPr>
          <a:xfrm>
            <a:off x="874353" y="747539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Veille logo</a:t>
            </a:r>
          </a:p>
        </p:txBody>
      </p:sp>
      <p:pic>
        <p:nvPicPr>
          <p:cNvPr id="4" name="Picture 2" descr="Association : Handicap plaisir &amp;amp; sourires - Accueil | Facebook">
            <a:extLst>
              <a:ext uri="{FF2B5EF4-FFF2-40B4-BE49-F238E27FC236}">
                <a16:creationId xmlns:a16="http://schemas.microsoft.com/office/drawing/2014/main" id="{570220A1-0145-4BCE-9AB6-7529CC568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73" y="2863128"/>
            <a:ext cx="1116013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A9C8868-A7E8-4F6D-B484-6658D093C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232" y="2997929"/>
            <a:ext cx="1143160" cy="9812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B7C92A-0A92-4781-9830-2DAC0E143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107" y="2969350"/>
            <a:ext cx="1228896" cy="10097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1DFC6F9-C33B-49E1-902F-63C4E1F9D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9093" y="1883110"/>
            <a:ext cx="1590897" cy="628738"/>
          </a:xfrm>
          <a:prstGeom prst="rect">
            <a:avLst/>
          </a:prstGeom>
        </p:spPr>
      </p:pic>
      <p:pic>
        <p:nvPicPr>
          <p:cNvPr id="2050" name="Picture 2" descr="Présentation - Association Entre4roues Handicap Grenoble">
            <a:extLst>
              <a:ext uri="{FF2B5EF4-FFF2-40B4-BE49-F238E27FC236}">
                <a16:creationId xmlns:a16="http://schemas.microsoft.com/office/drawing/2014/main" id="{C1B9171D-3292-4A01-A16E-C9E1CFD9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38145"/>
            <a:ext cx="1415447" cy="14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619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425DB2-8649-4248-A046-E455D904CC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ABBB52-6F59-4E8A-8324-FECD52CB5FFB}"/>
              </a:ext>
            </a:extLst>
          </p:cNvPr>
          <p:cNvSpPr txBox="1"/>
          <p:nvPr/>
        </p:nvSpPr>
        <p:spPr>
          <a:xfrm>
            <a:off x="874353" y="747539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Logotype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9DDF9BA9-112F-4469-86E2-22ACED9D9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8762" y="1819325"/>
            <a:ext cx="1670313" cy="1588083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7EB1F9C-E1B2-42DE-81DB-8849EFD51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71" y="1871034"/>
            <a:ext cx="1495572" cy="142362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52E3D754-23EC-4D11-8C7B-14C790C6D2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3242" y="1818059"/>
            <a:ext cx="1490434" cy="14184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6A92185-E043-4E1B-9639-21DC363B4452}"/>
              </a:ext>
            </a:extLst>
          </p:cNvPr>
          <p:cNvSpPr txBox="1"/>
          <p:nvPr/>
        </p:nvSpPr>
        <p:spPr>
          <a:xfrm>
            <a:off x="0" y="3508772"/>
            <a:ext cx="183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Dégradé 2 couleurs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20352C-387E-4415-9FD8-219CDE280F32}"/>
              </a:ext>
            </a:extLst>
          </p:cNvPr>
          <p:cNvSpPr txBox="1"/>
          <p:nvPr/>
        </p:nvSpPr>
        <p:spPr>
          <a:xfrm>
            <a:off x="2496915" y="3508772"/>
            <a:ext cx="1416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Sur fond foncé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BCB969E-E4AD-4BBB-8011-F6AE71F51909}"/>
              </a:ext>
            </a:extLst>
          </p:cNvPr>
          <p:cNvSpPr txBox="1"/>
          <p:nvPr/>
        </p:nvSpPr>
        <p:spPr>
          <a:xfrm>
            <a:off x="5005994" y="3508772"/>
            <a:ext cx="1274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Sur fond clair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E751CFD-FAA5-4CFA-8D59-FCF22C5DD3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7843" y="1818059"/>
            <a:ext cx="1580882" cy="150482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B7FBC82-2AA0-4EC7-A374-7A9E35697ADF}"/>
              </a:ext>
            </a:extLst>
          </p:cNvPr>
          <p:cNvSpPr txBox="1"/>
          <p:nvPr/>
        </p:nvSpPr>
        <p:spPr>
          <a:xfrm>
            <a:off x="7451928" y="3508771"/>
            <a:ext cx="1274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monochrome</a:t>
            </a:r>
          </a:p>
        </p:txBody>
      </p:sp>
    </p:spTree>
    <p:extLst>
      <p:ext uri="{BB962C8B-B14F-4D97-AF65-F5344CB8AC3E}">
        <p14:creationId xmlns:p14="http://schemas.microsoft.com/office/powerpoint/2010/main" val="3612155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9434180-9798-4A61-BBE5-516B3CB2A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B18D839-B4ED-4E81-AAE2-C1F58116D525}"/>
              </a:ext>
            </a:extLst>
          </p:cNvPr>
          <p:cNvSpPr txBox="1"/>
          <p:nvPr/>
        </p:nvSpPr>
        <p:spPr>
          <a:xfrm>
            <a:off x="874353" y="747539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Conception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60E191B-86D6-4B35-AB8A-E0C34A02A67D}"/>
              </a:ext>
            </a:extLst>
          </p:cNvPr>
          <p:cNvSpPr txBox="1"/>
          <p:nvPr/>
        </p:nvSpPr>
        <p:spPr>
          <a:xfrm>
            <a:off x="874353" y="1801334"/>
            <a:ext cx="2794355" cy="2267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latin typeface="Gilroy Light" panose="00000400000000000000" pitchFamily="50" charset="0"/>
              </a:rPr>
              <a:t>Il représente une personne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Gilroy Light" panose="00000400000000000000" pitchFamily="50" charset="0"/>
              </a:rPr>
              <a:t>aidant une personne sur 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Gilroy Light" panose="00000400000000000000" pitchFamily="50" charset="0"/>
              </a:rPr>
              <a:t>un fauteuil roulant avec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Gilroy Light" panose="00000400000000000000" pitchFamily="50" charset="0"/>
              </a:rPr>
              <a:t>une terre incrustée dans la 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Gilroy Light" panose="00000400000000000000" pitchFamily="50" charset="0"/>
              </a:rPr>
              <a:t>roue pour rappeler le 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Gilroy Light" panose="00000400000000000000" pitchFamily="50" charset="0"/>
              </a:rPr>
              <a:t>voyage.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A04C6099-B3F9-4760-A99D-1C82EEC83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154" y="1079500"/>
            <a:ext cx="2055036" cy="195616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0D64E1-EECE-42F5-8DF3-F60C701D6103}"/>
              </a:ext>
            </a:extLst>
          </p:cNvPr>
          <p:cNvSpPr txBox="1"/>
          <p:nvPr/>
        </p:nvSpPr>
        <p:spPr>
          <a:xfrm>
            <a:off x="4067410" y="3196274"/>
            <a:ext cx="3499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 err="1">
                <a:solidFill>
                  <a:srgbClr val="18181B"/>
                </a:solidFill>
                <a:latin typeface="Perfect Redemption Personal Use" panose="02000500000000000000" pitchFamily="50" charset="0"/>
              </a:rPr>
              <a:t>HanDouceur</a:t>
            </a:r>
            <a:endParaRPr lang="fr-FR" sz="7200" dirty="0">
              <a:solidFill>
                <a:srgbClr val="18181B"/>
              </a:solidFill>
              <a:latin typeface="Perfect Redemption Personal Use" panose="02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38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BF806F0-A685-4DAB-A9F1-A609D0FE7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9B002F-0372-44DE-B007-481A177CA4EB}"/>
              </a:ext>
            </a:extLst>
          </p:cNvPr>
          <p:cNvSpPr txBox="1"/>
          <p:nvPr/>
        </p:nvSpPr>
        <p:spPr>
          <a:xfrm>
            <a:off x="874353" y="747539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Couleurs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F8F035D-1BAB-479B-987D-0E403B2C8C4C}"/>
              </a:ext>
            </a:extLst>
          </p:cNvPr>
          <p:cNvSpPr/>
          <p:nvPr/>
        </p:nvSpPr>
        <p:spPr>
          <a:xfrm>
            <a:off x="960529" y="1870176"/>
            <a:ext cx="1762199" cy="1762199"/>
          </a:xfrm>
          <a:prstGeom prst="ellipse">
            <a:avLst/>
          </a:prstGeom>
          <a:solidFill>
            <a:srgbClr val="EA5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35EC8F8-3950-49E9-9205-88CA8F4F2C8F}"/>
              </a:ext>
            </a:extLst>
          </p:cNvPr>
          <p:cNvSpPr txBox="1"/>
          <p:nvPr/>
        </p:nvSpPr>
        <p:spPr>
          <a:xfrm>
            <a:off x="1069165" y="3770126"/>
            <a:ext cx="154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Gilroy ExtraBold" panose="00000900000000000000" pitchFamily="50" charset="0"/>
              </a:rPr>
              <a:t>#EA5B0C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FC0138-0E9C-48A7-8CE4-BDF412E16C8B}"/>
              </a:ext>
            </a:extLst>
          </p:cNvPr>
          <p:cNvSpPr txBox="1"/>
          <p:nvPr/>
        </p:nvSpPr>
        <p:spPr>
          <a:xfrm>
            <a:off x="603487" y="4231791"/>
            <a:ext cx="247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Gilroy ExtraBold" panose="00000900000000000000" pitchFamily="50" charset="0"/>
              </a:rPr>
              <a:t>C0 M75 J100 N0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EA28FC6-78FE-46CF-BD4B-74B62AAD74AC}"/>
              </a:ext>
            </a:extLst>
          </p:cNvPr>
          <p:cNvSpPr/>
          <p:nvPr/>
        </p:nvSpPr>
        <p:spPr>
          <a:xfrm>
            <a:off x="3867503" y="1870176"/>
            <a:ext cx="1762199" cy="1762199"/>
          </a:xfrm>
          <a:prstGeom prst="ellipse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368F69-6777-4F56-9F6A-458887D6A13A}"/>
              </a:ext>
            </a:extLst>
          </p:cNvPr>
          <p:cNvSpPr txBox="1"/>
          <p:nvPr/>
        </p:nvSpPr>
        <p:spPr>
          <a:xfrm>
            <a:off x="3976139" y="3774402"/>
            <a:ext cx="154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Gilroy ExtraBold" panose="00000900000000000000" pitchFamily="50" charset="0"/>
              </a:rPr>
              <a:t>#FFDE00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38F62FC-5E04-4F07-A67C-BC4F5A6A3681}"/>
              </a:ext>
            </a:extLst>
          </p:cNvPr>
          <p:cNvSpPr txBox="1"/>
          <p:nvPr/>
        </p:nvSpPr>
        <p:spPr>
          <a:xfrm>
            <a:off x="3561646" y="4227934"/>
            <a:ext cx="237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Gilroy ExtraBold" panose="00000900000000000000" pitchFamily="50" charset="0"/>
              </a:rPr>
              <a:t>C0 M10 J95 N0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0D658D-6C2D-421E-9E53-4461789C7B71}"/>
              </a:ext>
            </a:extLst>
          </p:cNvPr>
          <p:cNvSpPr txBox="1"/>
          <p:nvPr/>
        </p:nvSpPr>
        <p:spPr>
          <a:xfrm>
            <a:off x="874353" y="1393870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u="sng" dirty="0">
                <a:latin typeface="Gilroy Light" panose="00000400000000000000" pitchFamily="50" charset="0"/>
              </a:rPr>
              <a:t>Logo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11B1A67-85AB-4306-84A0-91F080E8DD61}"/>
              </a:ext>
            </a:extLst>
          </p:cNvPr>
          <p:cNvSpPr/>
          <p:nvPr/>
        </p:nvSpPr>
        <p:spPr>
          <a:xfrm>
            <a:off x="6774477" y="1870176"/>
            <a:ext cx="1762199" cy="1762199"/>
          </a:xfrm>
          <a:prstGeom prst="ellipse">
            <a:avLst/>
          </a:prstGeom>
          <a:gradFill flip="none" rotWithShape="1">
            <a:gsLst>
              <a:gs pos="0">
                <a:srgbClr val="EA5B0C"/>
              </a:gs>
              <a:gs pos="100000">
                <a:srgbClr val="FFDE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oogle Shape;665;p47">
            <a:extLst>
              <a:ext uri="{FF2B5EF4-FFF2-40B4-BE49-F238E27FC236}">
                <a16:creationId xmlns:a16="http://schemas.microsoft.com/office/drawing/2014/main" id="{AEA9B620-A64D-42C4-B935-015F73F46564}"/>
              </a:ext>
            </a:extLst>
          </p:cNvPr>
          <p:cNvGrpSpPr/>
          <p:nvPr/>
        </p:nvGrpSpPr>
        <p:grpSpPr>
          <a:xfrm>
            <a:off x="5831919" y="2313621"/>
            <a:ext cx="740340" cy="875307"/>
            <a:chOff x="4636075" y="261925"/>
            <a:chExt cx="401800" cy="47505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7" name="Google Shape;666;p47">
              <a:extLst>
                <a:ext uri="{FF2B5EF4-FFF2-40B4-BE49-F238E27FC236}">
                  <a16:creationId xmlns:a16="http://schemas.microsoft.com/office/drawing/2014/main" id="{4F88CBAB-27C5-4F58-B50B-206A0D07E9AD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667;p47">
              <a:extLst>
                <a:ext uri="{FF2B5EF4-FFF2-40B4-BE49-F238E27FC236}">
                  <a16:creationId xmlns:a16="http://schemas.microsoft.com/office/drawing/2014/main" id="{F537E2C2-A50C-4BD2-A79D-D79927D25E3E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668;p47">
              <a:extLst>
                <a:ext uri="{FF2B5EF4-FFF2-40B4-BE49-F238E27FC236}">
                  <a16:creationId xmlns:a16="http://schemas.microsoft.com/office/drawing/2014/main" id="{011B02E6-24B5-4693-9F9B-19D2FB2CE651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669;p47">
              <a:extLst>
                <a:ext uri="{FF2B5EF4-FFF2-40B4-BE49-F238E27FC236}">
                  <a16:creationId xmlns:a16="http://schemas.microsoft.com/office/drawing/2014/main" id="{5FB231BE-CAA9-4728-9956-8926CE0D648A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63003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BF806F0-A685-4DAB-A9F1-A609D0FE7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F8F035D-1BAB-479B-987D-0E403B2C8C4C}"/>
              </a:ext>
            </a:extLst>
          </p:cNvPr>
          <p:cNvSpPr/>
          <p:nvPr/>
        </p:nvSpPr>
        <p:spPr>
          <a:xfrm>
            <a:off x="960529" y="1419326"/>
            <a:ext cx="1762199" cy="1762199"/>
          </a:xfrm>
          <a:prstGeom prst="ellipse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35EC8F8-3950-49E9-9205-88CA8F4F2C8F}"/>
              </a:ext>
            </a:extLst>
          </p:cNvPr>
          <p:cNvSpPr txBox="1"/>
          <p:nvPr/>
        </p:nvSpPr>
        <p:spPr>
          <a:xfrm>
            <a:off x="1105416" y="3319277"/>
            <a:ext cx="139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Gilroy ExtraBold" panose="00000900000000000000" pitchFamily="50" charset="0"/>
              </a:rPr>
              <a:t>#FF9100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FC0138-0E9C-48A7-8CE4-BDF412E16C8B}"/>
              </a:ext>
            </a:extLst>
          </p:cNvPr>
          <p:cNvSpPr txBox="1"/>
          <p:nvPr/>
        </p:nvSpPr>
        <p:spPr>
          <a:xfrm>
            <a:off x="647363" y="3780942"/>
            <a:ext cx="231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Gilroy ExtraBold" panose="00000900000000000000" pitchFamily="50" charset="0"/>
              </a:rPr>
              <a:t>C0 M52 J93 N0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EA28FC6-78FE-46CF-BD4B-74B62AAD74AC}"/>
              </a:ext>
            </a:extLst>
          </p:cNvPr>
          <p:cNvSpPr/>
          <p:nvPr/>
        </p:nvSpPr>
        <p:spPr>
          <a:xfrm>
            <a:off x="3867503" y="1419326"/>
            <a:ext cx="1762199" cy="1762199"/>
          </a:xfrm>
          <a:prstGeom prst="ellipse">
            <a:avLst/>
          </a:prstGeom>
          <a:gradFill flip="none" rotWithShape="1">
            <a:gsLst>
              <a:gs pos="0">
                <a:srgbClr val="EA5B0C"/>
              </a:gs>
              <a:gs pos="100000">
                <a:srgbClr val="FFDE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368F69-6777-4F56-9F6A-458887D6A13A}"/>
              </a:ext>
            </a:extLst>
          </p:cNvPr>
          <p:cNvSpPr txBox="1"/>
          <p:nvPr/>
        </p:nvSpPr>
        <p:spPr>
          <a:xfrm>
            <a:off x="3976139" y="3323552"/>
            <a:ext cx="154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Gilroy ExtraBold" panose="00000900000000000000" pitchFamily="50" charset="0"/>
              </a:rPr>
              <a:t>#EA5B0C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1A416AB-8586-456B-8ED9-6723ED7A1AF1}"/>
              </a:ext>
            </a:extLst>
          </p:cNvPr>
          <p:cNvSpPr/>
          <p:nvPr/>
        </p:nvSpPr>
        <p:spPr>
          <a:xfrm>
            <a:off x="6774477" y="1419326"/>
            <a:ext cx="1762199" cy="1762199"/>
          </a:xfrm>
          <a:prstGeom prst="ellipse">
            <a:avLst/>
          </a:prstGeom>
          <a:solidFill>
            <a:srgbClr val="181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F0B0AE-BF5F-49AA-8220-9FB32924CD6B}"/>
              </a:ext>
            </a:extLst>
          </p:cNvPr>
          <p:cNvSpPr txBox="1"/>
          <p:nvPr/>
        </p:nvSpPr>
        <p:spPr>
          <a:xfrm>
            <a:off x="6993693" y="3319276"/>
            <a:ext cx="133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Gilroy ExtraBold" panose="00000900000000000000" pitchFamily="50" charset="0"/>
              </a:rPr>
              <a:t>#18181B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38F62FC-5E04-4F07-A67C-BC4F5A6A3681}"/>
              </a:ext>
            </a:extLst>
          </p:cNvPr>
          <p:cNvSpPr txBox="1"/>
          <p:nvPr/>
        </p:nvSpPr>
        <p:spPr>
          <a:xfrm>
            <a:off x="3976139" y="3780941"/>
            <a:ext cx="154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Gilroy ExtraBold" panose="00000900000000000000" pitchFamily="50" charset="0"/>
              </a:rPr>
              <a:t>#FFDE00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0D658D-6C2D-421E-9E53-4461789C7B71}"/>
              </a:ext>
            </a:extLst>
          </p:cNvPr>
          <p:cNvSpPr txBox="1"/>
          <p:nvPr/>
        </p:nvSpPr>
        <p:spPr>
          <a:xfrm>
            <a:off x="874353" y="943020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u="sng" dirty="0">
                <a:latin typeface="Gilroy Light" panose="00000400000000000000" pitchFamily="50" charset="0"/>
              </a:rPr>
              <a:t>Site internet</a:t>
            </a:r>
          </a:p>
        </p:txBody>
      </p:sp>
    </p:spTree>
    <p:extLst>
      <p:ext uri="{BB962C8B-B14F-4D97-AF65-F5344CB8AC3E}">
        <p14:creationId xmlns:p14="http://schemas.microsoft.com/office/powerpoint/2010/main" val="2644056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BF806F0-A685-4DAB-A9F1-A609D0FE7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9B002F-0372-44DE-B007-481A177CA4EB}"/>
              </a:ext>
            </a:extLst>
          </p:cNvPr>
          <p:cNvSpPr txBox="1"/>
          <p:nvPr/>
        </p:nvSpPr>
        <p:spPr>
          <a:xfrm>
            <a:off x="874353" y="747539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Typographie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0D658D-6C2D-421E-9E53-4461789C7B71}"/>
              </a:ext>
            </a:extLst>
          </p:cNvPr>
          <p:cNvSpPr txBox="1"/>
          <p:nvPr/>
        </p:nvSpPr>
        <p:spPr>
          <a:xfrm>
            <a:off x="874353" y="1393870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u="sng" dirty="0">
                <a:latin typeface="Gilroy Light" panose="00000400000000000000" pitchFamily="50" charset="0"/>
              </a:rPr>
              <a:t>Logo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D58632-72F3-4F92-9C91-53F9C81673EA}"/>
              </a:ext>
            </a:extLst>
          </p:cNvPr>
          <p:cNvSpPr txBox="1"/>
          <p:nvPr/>
        </p:nvSpPr>
        <p:spPr>
          <a:xfrm>
            <a:off x="874353" y="1855535"/>
            <a:ext cx="3309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err="1">
                <a:latin typeface="Perfect Redemption Personal Use" panose="02000500000000000000" pitchFamily="50" charset="0"/>
              </a:rPr>
              <a:t>Perfect</a:t>
            </a:r>
            <a:r>
              <a:rPr lang="fr-FR" sz="4800" dirty="0">
                <a:latin typeface="Perfect Redemption Personal Use" panose="02000500000000000000" pitchFamily="50" charset="0"/>
              </a:rPr>
              <a:t> </a:t>
            </a:r>
            <a:r>
              <a:rPr lang="fr-FR" sz="4800" dirty="0" err="1">
                <a:latin typeface="Perfect Redemption Personal Use" panose="02000500000000000000" pitchFamily="50" charset="0"/>
              </a:rPr>
              <a:t>redemption</a:t>
            </a:r>
            <a:endParaRPr lang="fr-FR" sz="4800" dirty="0">
              <a:latin typeface="Perfect Redemption Personal Use" panose="02000500000000000000" pitchFamily="50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2BB534C-BCAD-4845-B229-3431A131948D}"/>
              </a:ext>
            </a:extLst>
          </p:cNvPr>
          <p:cNvSpPr txBox="1"/>
          <p:nvPr/>
        </p:nvSpPr>
        <p:spPr>
          <a:xfrm>
            <a:off x="874353" y="2868976"/>
            <a:ext cx="669061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400" dirty="0">
                <a:latin typeface="Perfect Redemption Personal Use" panose="02000500000000000000" pitchFamily="50" charset="0"/>
              </a:rPr>
              <a:t>Aa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Bb</a:t>
            </a:r>
            <a:r>
              <a:rPr lang="fr-FR" sz="3400" dirty="0">
                <a:latin typeface="Perfect Redemption Personal Use" panose="02000500000000000000" pitchFamily="50" charset="0"/>
              </a:rPr>
              <a:t>  Cc  Dd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Ee</a:t>
            </a:r>
            <a:r>
              <a:rPr lang="fr-FR" sz="3400" dirty="0">
                <a:latin typeface="Perfect Redemption Personal Use" panose="02000500000000000000" pitchFamily="50" charset="0"/>
              </a:rPr>
              <a:t>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Ff</a:t>
            </a:r>
            <a:r>
              <a:rPr lang="fr-FR" sz="3400" dirty="0">
                <a:latin typeface="Perfect Redemption Personal Use" panose="02000500000000000000" pitchFamily="50" charset="0"/>
              </a:rPr>
              <a:t>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Gg</a:t>
            </a:r>
            <a:r>
              <a:rPr lang="fr-FR" sz="3400" dirty="0">
                <a:latin typeface="Perfect Redemption Personal Use" panose="02000500000000000000" pitchFamily="50" charset="0"/>
              </a:rPr>
              <a:t>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Hh</a:t>
            </a:r>
            <a:r>
              <a:rPr lang="fr-FR" sz="3400" dirty="0">
                <a:latin typeface="Perfect Redemption Personal Use" panose="02000500000000000000" pitchFamily="50" charset="0"/>
              </a:rPr>
              <a:t>  Ii  Jj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Kk</a:t>
            </a:r>
            <a:r>
              <a:rPr lang="fr-FR" sz="3400" dirty="0">
                <a:latin typeface="Perfect Redemption Personal Use" panose="02000500000000000000" pitchFamily="50" charset="0"/>
              </a:rPr>
              <a:t>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Ll</a:t>
            </a:r>
            <a:r>
              <a:rPr lang="fr-FR" sz="3400" dirty="0">
                <a:latin typeface="Perfect Redemption Personal Use" panose="02000500000000000000" pitchFamily="50" charset="0"/>
              </a:rPr>
              <a:t>  Mm</a:t>
            </a:r>
          </a:p>
          <a:p>
            <a:r>
              <a:rPr lang="fr-FR" sz="3400" dirty="0" err="1">
                <a:latin typeface="Perfect Redemption Personal Use" panose="02000500000000000000" pitchFamily="50" charset="0"/>
              </a:rPr>
              <a:t>Nn</a:t>
            </a:r>
            <a:r>
              <a:rPr lang="fr-FR" sz="3400" dirty="0">
                <a:latin typeface="Perfect Redemption Personal Use" panose="02000500000000000000" pitchFamily="50" charset="0"/>
              </a:rPr>
              <a:t>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Oo</a:t>
            </a:r>
            <a:r>
              <a:rPr lang="fr-FR" sz="3400" dirty="0">
                <a:latin typeface="Perfect Redemption Personal Use" panose="02000500000000000000" pitchFamily="50" charset="0"/>
              </a:rPr>
              <a:t>  Pp  Qq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Rr</a:t>
            </a:r>
            <a:r>
              <a:rPr lang="fr-FR" sz="3400" dirty="0">
                <a:latin typeface="Perfect Redemption Personal Use" panose="02000500000000000000" pitchFamily="50" charset="0"/>
              </a:rPr>
              <a:t>  Ss  Tt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Uu</a:t>
            </a:r>
            <a:r>
              <a:rPr lang="fr-FR" sz="3400" dirty="0">
                <a:latin typeface="Perfect Redemption Personal Use" panose="02000500000000000000" pitchFamily="50" charset="0"/>
              </a:rPr>
              <a:t>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Vv</a:t>
            </a:r>
            <a:r>
              <a:rPr lang="fr-FR" sz="3400" dirty="0">
                <a:latin typeface="Perfect Redemption Personal Use" panose="02000500000000000000" pitchFamily="50" charset="0"/>
              </a:rPr>
              <a:t>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Ww</a:t>
            </a:r>
            <a:r>
              <a:rPr lang="fr-FR" sz="3400" dirty="0">
                <a:latin typeface="Perfect Redemption Personal Use" panose="02000500000000000000" pitchFamily="50" charset="0"/>
              </a:rPr>
              <a:t>  Xx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Yy</a:t>
            </a:r>
            <a:r>
              <a:rPr lang="fr-FR" sz="3400" dirty="0">
                <a:latin typeface="Perfect Redemption Personal Use" panose="02000500000000000000" pitchFamily="50" charset="0"/>
              </a:rPr>
              <a:t>  </a:t>
            </a:r>
            <a:r>
              <a:rPr lang="fr-FR" sz="3400" dirty="0" err="1">
                <a:latin typeface="Perfect Redemption Personal Use" panose="02000500000000000000" pitchFamily="50" charset="0"/>
              </a:rPr>
              <a:t>Zz</a:t>
            </a:r>
            <a:endParaRPr lang="fr-FR" sz="3400" dirty="0">
              <a:latin typeface="Perfect Redemption Personal Use" panose="02000500000000000000" pitchFamily="50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3589648-3DFB-4E73-945D-063AFE4FC407}"/>
              </a:ext>
            </a:extLst>
          </p:cNvPr>
          <p:cNvSpPr txBox="1"/>
          <p:nvPr/>
        </p:nvSpPr>
        <p:spPr>
          <a:xfrm>
            <a:off x="874353" y="4216405"/>
            <a:ext cx="11772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400" dirty="0">
                <a:latin typeface="Perfect Redemption Personal Use" panose="02000500000000000000" pitchFamily="50" charset="0"/>
              </a:rPr>
              <a:t>Regular</a:t>
            </a:r>
          </a:p>
        </p:txBody>
      </p:sp>
    </p:spTree>
    <p:extLst>
      <p:ext uri="{BB962C8B-B14F-4D97-AF65-F5344CB8AC3E}">
        <p14:creationId xmlns:p14="http://schemas.microsoft.com/office/powerpoint/2010/main" val="210516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BF806F0-A685-4DAB-A9F1-A609D0FE7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0D658D-6C2D-421E-9E53-4461789C7B71}"/>
              </a:ext>
            </a:extLst>
          </p:cNvPr>
          <p:cNvSpPr txBox="1"/>
          <p:nvPr/>
        </p:nvSpPr>
        <p:spPr>
          <a:xfrm>
            <a:off x="874353" y="91127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u="sng" dirty="0">
                <a:latin typeface="Gilroy Light" panose="00000400000000000000" pitchFamily="50" charset="0"/>
              </a:rPr>
              <a:t>Site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6BEE536-2696-4E16-B7F3-91DF359AA250}"/>
              </a:ext>
            </a:extLst>
          </p:cNvPr>
          <p:cNvSpPr txBox="1"/>
          <p:nvPr/>
        </p:nvSpPr>
        <p:spPr>
          <a:xfrm>
            <a:off x="874353" y="124982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Gilroy ExtraBold" panose="00000900000000000000" pitchFamily="50" charset="0"/>
              </a:rPr>
              <a:t>Gilroy</a:t>
            </a:r>
            <a:endParaRPr lang="fr-FR" sz="2000" dirty="0">
              <a:latin typeface="Gilroy ExtraBold" panose="00000900000000000000" pitchFamily="50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B18B29-129A-4B17-9C9B-CC7F0702DEB6}"/>
              </a:ext>
            </a:extLst>
          </p:cNvPr>
          <p:cNvSpPr txBox="1"/>
          <p:nvPr/>
        </p:nvSpPr>
        <p:spPr>
          <a:xfrm>
            <a:off x="874353" y="1711086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Gilroy Light" panose="00000400000000000000" pitchFamily="50" charset="0"/>
              </a:rPr>
              <a:t>Aa  </a:t>
            </a:r>
            <a:r>
              <a:rPr lang="fr-FR" sz="1600" dirty="0" err="1">
                <a:latin typeface="Gilroy Light" panose="00000400000000000000" pitchFamily="50" charset="0"/>
              </a:rPr>
              <a:t>Bb</a:t>
            </a:r>
            <a:r>
              <a:rPr lang="fr-FR" sz="1600" dirty="0">
                <a:latin typeface="Gilroy Light" panose="00000400000000000000" pitchFamily="50" charset="0"/>
              </a:rPr>
              <a:t>  Cc  Dd  </a:t>
            </a:r>
            <a:r>
              <a:rPr lang="fr-FR" sz="1600" dirty="0" err="1">
                <a:latin typeface="Gilroy Light" panose="00000400000000000000" pitchFamily="50" charset="0"/>
              </a:rPr>
              <a:t>Ee</a:t>
            </a:r>
            <a:r>
              <a:rPr lang="fr-FR" sz="1600" dirty="0">
                <a:latin typeface="Gilroy Light" panose="00000400000000000000" pitchFamily="50" charset="0"/>
              </a:rPr>
              <a:t>  </a:t>
            </a:r>
            <a:r>
              <a:rPr lang="fr-FR" sz="1600" dirty="0" err="1">
                <a:latin typeface="Gilroy Light" panose="00000400000000000000" pitchFamily="50" charset="0"/>
              </a:rPr>
              <a:t>Ff</a:t>
            </a:r>
            <a:r>
              <a:rPr lang="fr-FR" sz="1600" dirty="0">
                <a:latin typeface="Gilroy Light" panose="00000400000000000000" pitchFamily="50" charset="0"/>
              </a:rPr>
              <a:t>  </a:t>
            </a:r>
            <a:r>
              <a:rPr lang="fr-FR" sz="1600" dirty="0" err="1">
                <a:latin typeface="Gilroy Light" panose="00000400000000000000" pitchFamily="50" charset="0"/>
              </a:rPr>
              <a:t>Gg</a:t>
            </a:r>
            <a:r>
              <a:rPr lang="fr-FR" sz="1600" dirty="0">
                <a:latin typeface="Gilroy Light" panose="00000400000000000000" pitchFamily="50" charset="0"/>
              </a:rPr>
              <a:t>  </a:t>
            </a:r>
            <a:r>
              <a:rPr lang="fr-FR" sz="1600" dirty="0" err="1">
                <a:latin typeface="Gilroy Light" panose="00000400000000000000" pitchFamily="50" charset="0"/>
              </a:rPr>
              <a:t>Hh</a:t>
            </a:r>
            <a:r>
              <a:rPr lang="fr-FR" sz="1600" dirty="0">
                <a:latin typeface="Gilroy Light" panose="00000400000000000000" pitchFamily="50" charset="0"/>
              </a:rPr>
              <a:t>  Ii  Jj  </a:t>
            </a:r>
            <a:r>
              <a:rPr lang="fr-FR" sz="1600" dirty="0" err="1">
                <a:latin typeface="Gilroy Light" panose="00000400000000000000" pitchFamily="50" charset="0"/>
              </a:rPr>
              <a:t>Kk</a:t>
            </a:r>
            <a:r>
              <a:rPr lang="fr-FR" sz="1600" dirty="0">
                <a:latin typeface="Gilroy Light" panose="00000400000000000000" pitchFamily="50" charset="0"/>
              </a:rPr>
              <a:t>  </a:t>
            </a:r>
            <a:r>
              <a:rPr lang="fr-FR" sz="1600" dirty="0" err="1">
                <a:latin typeface="Gilroy Light" panose="00000400000000000000" pitchFamily="50" charset="0"/>
              </a:rPr>
              <a:t>Ll</a:t>
            </a:r>
            <a:r>
              <a:rPr lang="fr-FR" sz="1600" dirty="0">
                <a:latin typeface="Gilroy Light" panose="00000400000000000000" pitchFamily="50" charset="0"/>
              </a:rPr>
              <a:t>  Mm</a:t>
            </a:r>
          </a:p>
          <a:p>
            <a:r>
              <a:rPr lang="fr-FR" sz="1600" dirty="0" err="1">
                <a:latin typeface="Gilroy Light" panose="00000400000000000000" pitchFamily="50" charset="0"/>
              </a:rPr>
              <a:t>Nn</a:t>
            </a:r>
            <a:r>
              <a:rPr lang="fr-FR" sz="1600" dirty="0">
                <a:latin typeface="Gilroy Light" panose="00000400000000000000" pitchFamily="50" charset="0"/>
              </a:rPr>
              <a:t>  </a:t>
            </a:r>
            <a:r>
              <a:rPr lang="fr-FR" sz="1600" dirty="0" err="1">
                <a:latin typeface="Gilroy Light" panose="00000400000000000000" pitchFamily="50" charset="0"/>
              </a:rPr>
              <a:t>Oo</a:t>
            </a:r>
            <a:r>
              <a:rPr lang="fr-FR" sz="1600" dirty="0">
                <a:latin typeface="Gilroy Light" panose="00000400000000000000" pitchFamily="50" charset="0"/>
              </a:rPr>
              <a:t>  Pp  Qq  </a:t>
            </a:r>
            <a:r>
              <a:rPr lang="fr-FR" sz="1600" dirty="0" err="1">
                <a:latin typeface="Gilroy Light" panose="00000400000000000000" pitchFamily="50" charset="0"/>
              </a:rPr>
              <a:t>Rr</a:t>
            </a:r>
            <a:r>
              <a:rPr lang="fr-FR" sz="1600" dirty="0">
                <a:latin typeface="Gilroy Light" panose="00000400000000000000" pitchFamily="50" charset="0"/>
              </a:rPr>
              <a:t>  Ss  Tt  </a:t>
            </a:r>
            <a:r>
              <a:rPr lang="fr-FR" sz="1600" dirty="0" err="1">
                <a:latin typeface="Gilroy Light" panose="00000400000000000000" pitchFamily="50" charset="0"/>
              </a:rPr>
              <a:t>Uu</a:t>
            </a:r>
            <a:r>
              <a:rPr lang="fr-FR" sz="1600" dirty="0">
                <a:latin typeface="Gilroy Light" panose="00000400000000000000" pitchFamily="50" charset="0"/>
              </a:rPr>
              <a:t>  </a:t>
            </a:r>
            <a:r>
              <a:rPr lang="fr-FR" sz="1600" dirty="0" err="1">
                <a:latin typeface="Gilroy Light" panose="00000400000000000000" pitchFamily="50" charset="0"/>
              </a:rPr>
              <a:t>Vv</a:t>
            </a:r>
            <a:r>
              <a:rPr lang="fr-FR" sz="1600" dirty="0">
                <a:latin typeface="Gilroy Light" panose="00000400000000000000" pitchFamily="50" charset="0"/>
              </a:rPr>
              <a:t>  </a:t>
            </a:r>
            <a:r>
              <a:rPr lang="fr-FR" sz="1600" dirty="0" err="1">
                <a:latin typeface="Gilroy Light" panose="00000400000000000000" pitchFamily="50" charset="0"/>
              </a:rPr>
              <a:t>Ww</a:t>
            </a:r>
            <a:r>
              <a:rPr lang="fr-FR" sz="1600" dirty="0">
                <a:latin typeface="Gilroy Light" panose="00000400000000000000" pitchFamily="50" charset="0"/>
              </a:rPr>
              <a:t>  Xx  </a:t>
            </a:r>
            <a:r>
              <a:rPr lang="fr-FR" sz="1600" dirty="0" err="1">
                <a:latin typeface="Gilroy Light" panose="00000400000000000000" pitchFamily="50" charset="0"/>
              </a:rPr>
              <a:t>Yy</a:t>
            </a:r>
            <a:r>
              <a:rPr lang="fr-FR" sz="1600" dirty="0">
                <a:latin typeface="Gilroy Light" panose="00000400000000000000" pitchFamily="50" charset="0"/>
              </a:rPr>
              <a:t>  </a:t>
            </a:r>
            <a:r>
              <a:rPr lang="fr-FR" sz="1600" dirty="0" err="1">
                <a:latin typeface="Gilroy Light" panose="00000400000000000000" pitchFamily="50" charset="0"/>
              </a:rPr>
              <a:t>Zz</a:t>
            </a:r>
            <a:endParaRPr lang="fr-FR" sz="1600" dirty="0">
              <a:latin typeface="Gilroy Light" panose="00000400000000000000" pitchFamily="50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720B64-0308-4390-85FF-D2C69C831FC2}"/>
              </a:ext>
            </a:extLst>
          </p:cNvPr>
          <p:cNvSpPr txBox="1"/>
          <p:nvPr/>
        </p:nvSpPr>
        <p:spPr>
          <a:xfrm>
            <a:off x="874353" y="2418569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Gilroy Light" panose="00000400000000000000" pitchFamily="50" charset="0"/>
              </a:rPr>
              <a:t>Regular</a:t>
            </a:r>
            <a:endParaRPr lang="fr-FR" sz="2000" dirty="0">
              <a:latin typeface="Gilroy Light" panose="00000400000000000000" pitchFamily="50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89F864-5AD7-4837-B16B-D6D279BF62CC}"/>
              </a:ext>
            </a:extLst>
          </p:cNvPr>
          <p:cNvSpPr txBox="1"/>
          <p:nvPr/>
        </p:nvSpPr>
        <p:spPr>
          <a:xfrm>
            <a:off x="6619050" y="2757123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>
                <a:latin typeface="Roboto Black" panose="02000000000000000000" pitchFamily="2" charset="0"/>
                <a:ea typeface="Roboto Black" panose="02000000000000000000" pitchFamily="2" charset="0"/>
              </a:rPr>
              <a:t>Roboto</a:t>
            </a:r>
            <a:endParaRPr lang="fr-FR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A3AECD-2ED3-462B-B532-6A5B70E9A63E}"/>
              </a:ext>
            </a:extLst>
          </p:cNvPr>
          <p:cNvSpPr txBox="1"/>
          <p:nvPr/>
        </p:nvSpPr>
        <p:spPr>
          <a:xfrm>
            <a:off x="2988213" y="3218788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Aa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Bb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Cc  Dd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Ee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Ff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Gg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Hh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Ii  Jj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Kk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Ll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Mm</a:t>
            </a:r>
          </a:p>
          <a:p>
            <a:pPr algn="r"/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Nn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Oo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Pp  Qq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Rr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Ss  Tt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Uu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Vv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Ww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Xx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Yy</a:t>
            </a:r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fr-F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Zz</a:t>
            </a:r>
            <a:endParaRPr lang="fr-FR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07B743F-170F-4CA0-BCD3-588A47BFDA52}"/>
              </a:ext>
            </a:extLst>
          </p:cNvPr>
          <p:cNvSpPr txBox="1"/>
          <p:nvPr/>
        </p:nvSpPr>
        <p:spPr>
          <a:xfrm>
            <a:off x="6572562" y="3920971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Regular</a:t>
            </a:r>
          </a:p>
        </p:txBody>
      </p:sp>
    </p:spTree>
    <p:extLst>
      <p:ext uri="{BB962C8B-B14F-4D97-AF65-F5344CB8AC3E}">
        <p14:creationId xmlns:p14="http://schemas.microsoft.com/office/powerpoint/2010/main" val="320146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535884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  <a:latin typeface="Gilroy ExtraBold"/>
              </a:rPr>
              <a:t>12,000,000*</a:t>
            </a:r>
            <a:endParaRPr sz="9600" dirty="0">
              <a:solidFill>
                <a:schemeClr val="lt1"/>
              </a:solidFill>
              <a:latin typeface="Gilroy ExtraBold"/>
            </a:endParaRPr>
          </a:p>
        </p:txBody>
      </p:sp>
      <p:sp>
        <p:nvSpPr>
          <p:cNvPr id="213" name="Google Shape;213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58621AF-3AF3-46E0-A04D-049E2177C134}"/>
              </a:ext>
            </a:extLst>
          </p:cNvPr>
          <p:cNvSpPr txBox="1"/>
          <p:nvPr/>
        </p:nvSpPr>
        <p:spPr>
          <a:xfrm>
            <a:off x="346896" y="3110295"/>
            <a:ext cx="845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dirty="0">
                <a:solidFill>
                  <a:srgbClr val="18181B"/>
                </a:solidFill>
                <a:effectLst/>
                <a:latin typeface="Gilroy Light"/>
              </a:rPr>
              <a:t>La France en </a:t>
            </a:r>
            <a:r>
              <a:rPr lang="fr-FR" sz="1600" b="1" i="0" dirty="0">
                <a:solidFill>
                  <a:schemeClr val="accent1"/>
                </a:solidFill>
                <a:effectLst/>
                <a:latin typeface="Gilroy ExtraBold" panose="00000900000000000000" pitchFamily="50" charset="0"/>
              </a:rPr>
              <a:t>2020</a:t>
            </a:r>
            <a:r>
              <a:rPr lang="fr-FR" sz="1600" b="0" i="0" dirty="0">
                <a:solidFill>
                  <a:srgbClr val="18181B"/>
                </a:solidFill>
                <a:effectLst/>
                <a:latin typeface="Gilroy Light"/>
              </a:rPr>
              <a:t> compte près de </a:t>
            </a:r>
            <a:r>
              <a:rPr lang="fr-FR" sz="1600" b="0" i="0" dirty="0">
                <a:solidFill>
                  <a:schemeClr val="accent1"/>
                </a:solidFill>
                <a:effectLst/>
                <a:latin typeface="Gilroy ExtraBold" panose="00000900000000000000" pitchFamily="50" charset="0"/>
              </a:rPr>
              <a:t>12 millions </a:t>
            </a:r>
            <a:r>
              <a:rPr lang="fr-FR" sz="1600" b="0" i="0" dirty="0">
                <a:solidFill>
                  <a:srgbClr val="18181B"/>
                </a:solidFill>
                <a:effectLst/>
                <a:latin typeface="Gilroy Light"/>
              </a:rPr>
              <a:t>de </a:t>
            </a:r>
            <a:r>
              <a:rPr lang="fr-FR" sz="1600" b="1" i="0" dirty="0">
                <a:solidFill>
                  <a:srgbClr val="18181B"/>
                </a:solidFill>
                <a:effectLst/>
                <a:latin typeface="Gilroy Light"/>
              </a:rPr>
              <a:t>personnes en situation de handicap</a:t>
            </a:r>
            <a:endParaRPr lang="fr-FR" sz="1600" dirty="0">
              <a:solidFill>
                <a:srgbClr val="18181B"/>
              </a:solidFill>
              <a:latin typeface="Gilroy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B4CD0E-4092-4D09-A0D0-31E493D09F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30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39DCCC6-E7B7-4AB5-A7AA-6B7070AD3DBC}"/>
              </a:ext>
            </a:extLst>
          </p:cNvPr>
          <p:cNvSpPr txBox="1"/>
          <p:nvPr/>
        </p:nvSpPr>
        <p:spPr>
          <a:xfrm>
            <a:off x="874353" y="747539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Les interdits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3271158-B412-4050-8C07-CF3274ED5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51858" y="3103984"/>
            <a:ext cx="1104608" cy="105146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C62F7228-5CC5-4D04-AB9E-7FCBF2FB8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429" y="1495167"/>
            <a:ext cx="812271" cy="12373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DC6FEF-B5A6-4F37-B69C-4BB6B3F88F23}"/>
              </a:ext>
            </a:extLst>
          </p:cNvPr>
          <p:cNvSpPr txBox="1"/>
          <p:nvPr/>
        </p:nvSpPr>
        <p:spPr>
          <a:xfrm>
            <a:off x="3445212" y="1944552"/>
            <a:ext cx="4493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Gilroy Light" panose="00000400000000000000" pitchFamily="50" charset="0"/>
              </a:rPr>
              <a:t>Il est </a:t>
            </a:r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interdit</a:t>
            </a:r>
            <a:r>
              <a:rPr lang="fr-FR" sz="1600" dirty="0">
                <a:latin typeface="Gilroy Light" panose="00000400000000000000" pitchFamily="50" charset="0"/>
              </a:rPr>
              <a:t> de modifier l’homothétie du logo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4567A92-0324-4CEF-BAE2-E923AC9A9AB9}"/>
              </a:ext>
            </a:extLst>
          </p:cNvPr>
          <p:cNvSpPr txBox="1"/>
          <p:nvPr/>
        </p:nvSpPr>
        <p:spPr>
          <a:xfrm>
            <a:off x="3445212" y="3460440"/>
            <a:ext cx="4687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Gilroy Light" panose="00000400000000000000" pitchFamily="50" charset="0"/>
              </a:rPr>
              <a:t>Il est </a:t>
            </a:r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interdit</a:t>
            </a:r>
            <a:r>
              <a:rPr lang="fr-FR" sz="1600" dirty="0">
                <a:latin typeface="Gilroy Light" panose="00000400000000000000" pitchFamily="50" charset="0"/>
              </a:rPr>
              <a:t> de faire subir une rotation au logo</a:t>
            </a:r>
          </a:p>
        </p:txBody>
      </p:sp>
      <p:sp>
        <p:nvSpPr>
          <p:cNvPr id="8" name="Google Shape;863;p47">
            <a:extLst>
              <a:ext uri="{FF2B5EF4-FFF2-40B4-BE49-F238E27FC236}">
                <a16:creationId xmlns:a16="http://schemas.microsoft.com/office/drawing/2014/main" id="{E1F281F1-623B-46D2-AFEE-7AA6B321CE88}"/>
              </a:ext>
            </a:extLst>
          </p:cNvPr>
          <p:cNvSpPr/>
          <p:nvPr/>
        </p:nvSpPr>
        <p:spPr>
          <a:xfrm>
            <a:off x="3153185" y="841337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1979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660B8F-ECD4-492E-B1EA-7A637236E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31</a:t>
            </a:fld>
            <a:endParaRPr lang="fr-FR" dirty="0"/>
          </a:p>
        </p:txBody>
      </p:sp>
      <p:pic>
        <p:nvPicPr>
          <p:cNvPr id="5" name="Image 4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3160D23C-FC73-4C26-BDED-B5C00111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50"/>
            <a:ext cx="9144000" cy="54864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88D6EEB-24EF-4430-8621-3B09CF64A8E3}"/>
              </a:ext>
            </a:extLst>
          </p:cNvPr>
          <p:cNvSpPr txBox="1"/>
          <p:nvPr/>
        </p:nvSpPr>
        <p:spPr>
          <a:xfrm>
            <a:off x="3733469" y="233189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Mockups</a:t>
            </a:r>
            <a:endParaRPr lang="fr-FR" sz="2800" dirty="0">
              <a:gradFill>
                <a:gsLst>
                  <a:gs pos="0">
                    <a:srgbClr val="EA5B0C"/>
                  </a:gs>
                  <a:gs pos="100000">
                    <a:srgbClr val="FFDE00"/>
                  </a:gs>
                </a:gsLst>
                <a:lin ang="0" scaled="1"/>
              </a:gradFill>
              <a:latin typeface="Gilroy ExtraBold" panose="000009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470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A0658C-9B8D-4F76-B356-7C5A665D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>
                <a:solidFill>
                  <a:srgbClr val="18181B"/>
                </a:solidFill>
              </a:rPr>
              <a:t>32</a:t>
            </a:fld>
            <a:endParaRPr lang="fr-FR" dirty="0">
              <a:solidFill>
                <a:srgbClr val="18181B"/>
              </a:solidFill>
            </a:endParaRPr>
          </a:p>
        </p:txBody>
      </p:sp>
      <p:pic>
        <p:nvPicPr>
          <p:cNvPr id="3" name="Image 2" descr="Une image contenant texte, carte de visite, enveloppe&#10;&#10;Description générée automatiquement">
            <a:extLst>
              <a:ext uri="{FF2B5EF4-FFF2-40B4-BE49-F238E27FC236}">
                <a16:creationId xmlns:a16="http://schemas.microsoft.com/office/drawing/2014/main" id="{5EC3E7D7-B110-453D-8FE0-6D2AEECB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5181"/>
            <a:ext cx="9144000" cy="60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44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A0658C-9B8D-4F76-B356-7C5A665D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>
                <a:solidFill>
                  <a:srgbClr val="18181B"/>
                </a:solidFill>
              </a:rPr>
              <a:t>33</a:t>
            </a:fld>
            <a:endParaRPr lang="fr-FR" dirty="0">
              <a:solidFill>
                <a:srgbClr val="18181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A655A0-117B-4DAE-9859-1E951B24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54" y="-134283"/>
            <a:ext cx="6953092" cy="58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84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A0658C-9B8D-4F76-B356-7C5A665D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>
                <a:solidFill>
                  <a:srgbClr val="18181B"/>
                </a:solidFill>
              </a:rPr>
              <a:t>34</a:t>
            </a:fld>
            <a:endParaRPr lang="fr-FR" dirty="0">
              <a:solidFill>
                <a:srgbClr val="18181B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5C14F8-07BF-4437-8D8C-82659BC0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3943" y="-242385"/>
            <a:ext cx="6915399" cy="5808935"/>
          </a:xfrm>
          <a:prstGeom prst="rect">
            <a:avLst/>
          </a:prstGeom>
        </p:spPr>
      </p:pic>
      <p:pic>
        <p:nvPicPr>
          <p:cNvPr id="7" name="Image 6" descr="Une image contenant texte, capture d’écran, afficher&#10;&#10;Description générée automatiquement">
            <a:extLst>
              <a:ext uri="{FF2B5EF4-FFF2-40B4-BE49-F238E27FC236}">
                <a16:creationId xmlns:a16="http://schemas.microsoft.com/office/drawing/2014/main" id="{A8DBC05A-E820-47EB-B83F-83098214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22" y="0"/>
            <a:ext cx="7354242" cy="53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87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A10F68D-7958-41C5-AED9-A21415E8E8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35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F87A02-6CF9-4034-9769-D4E046CE148F}"/>
              </a:ext>
            </a:extLst>
          </p:cNvPr>
          <p:cNvSpPr txBox="1"/>
          <p:nvPr/>
        </p:nvSpPr>
        <p:spPr>
          <a:xfrm>
            <a:off x="874353" y="747539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Backlog</a:t>
            </a:r>
            <a:endParaRPr lang="fr-FR" sz="2800" dirty="0">
              <a:gradFill>
                <a:gsLst>
                  <a:gs pos="0">
                    <a:srgbClr val="EA5B0C"/>
                  </a:gs>
                  <a:gs pos="100000">
                    <a:srgbClr val="FFDE00"/>
                  </a:gs>
                </a:gsLst>
                <a:lin ang="0" scaled="1"/>
              </a:gradFill>
              <a:latin typeface="Gilroy ExtraBold" panose="00000900000000000000" pitchFamily="50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32718DC-1AD6-49CA-AA0F-BE86F6C9A58A}"/>
              </a:ext>
            </a:extLst>
          </p:cNvPr>
          <p:cNvSpPr txBox="1"/>
          <p:nvPr/>
        </p:nvSpPr>
        <p:spPr>
          <a:xfrm>
            <a:off x="874353" y="1407845"/>
            <a:ext cx="7048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Gilroy Light" panose="00000400000000000000" pitchFamily="50" charset="0"/>
              </a:rPr>
              <a:t>En tant qu’utilisateur </a:t>
            </a:r>
            <a:r>
              <a:rPr lang="fr-FR" dirty="0">
                <a:latin typeface="Gilroy Light" panose="00000400000000000000" pitchFamily="50" charset="0"/>
              </a:rPr>
              <a:t>je souhaite accéder à l’ensemble du site en 3 clicks maximum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E58D3F-6FE4-4F3B-9980-75F8FA4BE60F}"/>
              </a:ext>
            </a:extLst>
          </p:cNvPr>
          <p:cNvSpPr txBox="1"/>
          <p:nvPr/>
        </p:nvSpPr>
        <p:spPr>
          <a:xfrm>
            <a:off x="874353" y="1715622"/>
            <a:ext cx="6736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Gilroy Light" panose="00000400000000000000" pitchFamily="50" charset="0"/>
              </a:rPr>
              <a:t>En tant qu’utilisateur </a:t>
            </a:r>
            <a:r>
              <a:rPr lang="fr-FR" dirty="0">
                <a:latin typeface="Gilroy Light" panose="00000400000000000000" pitchFamily="50" charset="0"/>
              </a:rPr>
              <a:t>je souhaite pouvoir cliquer sur le logo et revenir à l’accueil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AD015AA-829F-4291-AA14-EF7AFF34094E}"/>
              </a:ext>
            </a:extLst>
          </p:cNvPr>
          <p:cNvSpPr txBox="1"/>
          <p:nvPr/>
        </p:nvSpPr>
        <p:spPr>
          <a:xfrm>
            <a:off x="874352" y="2023399"/>
            <a:ext cx="7398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Gilroy Light" panose="00000400000000000000" pitchFamily="50" charset="0"/>
              </a:rPr>
              <a:t>En tant qu’utilisateur </a:t>
            </a:r>
            <a:r>
              <a:rPr lang="fr-FR" dirty="0">
                <a:latin typeface="Gilroy Light" panose="00000400000000000000" pitchFamily="50" charset="0"/>
              </a:rPr>
              <a:t>je souhaite avoir le contenu principal du site sur la page d’accueil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311476-A734-4AFC-9411-4840860AC157}"/>
              </a:ext>
            </a:extLst>
          </p:cNvPr>
          <p:cNvSpPr txBox="1"/>
          <p:nvPr/>
        </p:nvSpPr>
        <p:spPr>
          <a:xfrm>
            <a:off x="872910" y="2331176"/>
            <a:ext cx="6205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Gilroy Light" panose="00000400000000000000" pitchFamily="50" charset="0"/>
              </a:rPr>
              <a:t>En tant qu’utilisateur </a:t>
            </a:r>
            <a:r>
              <a:rPr lang="fr-FR" dirty="0">
                <a:latin typeface="Gilroy Light" panose="00000400000000000000" pitchFamily="50" charset="0"/>
              </a:rPr>
              <a:t>je souhaite que le site soit adapté à mon handicap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9312CD6-D057-4A52-8986-42D5C4C08F9D}"/>
              </a:ext>
            </a:extLst>
          </p:cNvPr>
          <p:cNvSpPr txBox="1"/>
          <p:nvPr/>
        </p:nvSpPr>
        <p:spPr>
          <a:xfrm>
            <a:off x="872910" y="2637164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Gilroy Light" panose="00000400000000000000" pitchFamily="50" charset="0"/>
              </a:rPr>
              <a:t>En tant qu’utilisateur </a:t>
            </a:r>
            <a:r>
              <a:rPr lang="fr-FR" dirty="0">
                <a:latin typeface="Gilroy Light" panose="00000400000000000000" pitchFamily="50" charset="0"/>
              </a:rPr>
              <a:t>je souhaite pouvoir consulter les pages obligatoires (CGU,</a:t>
            </a:r>
          </a:p>
          <a:p>
            <a:r>
              <a:rPr lang="fr-FR" dirty="0">
                <a:latin typeface="Gilroy Light" panose="00000400000000000000" pitchFamily="50" charset="0"/>
              </a:rPr>
              <a:t>mentions légales, politique de confidentialité, plan du site)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0F8E73-0F8E-437F-A15A-75177673E9A8}"/>
              </a:ext>
            </a:extLst>
          </p:cNvPr>
          <p:cNvSpPr txBox="1"/>
          <p:nvPr/>
        </p:nvSpPr>
        <p:spPr>
          <a:xfrm>
            <a:off x="872910" y="3560495"/>
            <a:ext cx="6792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  <a:latin typeface="Gilroy Light" panose="00000400000000000000" pitchFamily="50" charset="0"/>
              </a:rPr>
              <a:t>En tant qu’administrateur </a:t>
            </a:r>
            <a:r>
              <a:rPr lang="fr-FR" dirty="0">
                <a:solidFill>
                  <a:schemeClr val="bg2"/>
                </a:solidFill>
                <a:latin typeface="Gilroy Light" panose="00000400000000000000" pitchFamily="50" charset="0"/>
              </a:rPr>
              <a:t>je souhaite pourvoir changer et mettre à jour tous les </a:t>
            </a:r>
          </a:p>
          <a:p>
            <a:r>
              <a:rPr lang="fr-FR" dirty="0">
                <a:solidFill>
                  <a:schemeClr val="bg2"/>
                </a:solidFill>
                <a:latin typeface="Gilroy Light" panose="00000400000000000000" pitchFamily="50" charset="0"/>
              </a:rPr>
              <a:t>contenus du site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B385AC-65EE-4A53-B05D-9F368FAE28A1}"/>
              </a:ext>
            </a:extLst>
          </p:cNvPr>
          <p:cNvSpPr txBox="1"/>
          <p:nvPr/>
        </p:nvSpPr>
        <p:spPr>
          <a:xfrm>
            <a:off x="872910" y="4083715"/>
            <a:ext cx="6612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  <a:latin typeface="Gilroy Light" panose="00000400000000000000" pitchFamily="50" charset="0"/>
              </a:rPr>
              <a:t>En tant qu’administrateur </a:t>
            </a:r>
            <a:r>
              <a:rPr lang="fr-FR" dirty="0">
                <a:solidFill>
                  <a:schemeClr val="bg2"/>
                </a:solidFill>
                <a:latin typeface="Gilroy Light" panose="00000400000000000000" pitchFamily="50" charset="0"/>
              </a:rPr>
              <a:t>je souhaite pourvoir récupérer les mails envoyés via</a:t>
            </a:r>
          </a:p>
          <a:p>
            <a:r>
              <a:rPr lang="fr-FR" dirty="0">
                <a:solidFill>
                  <a:schemeClr val="bg2"/>
                </a:solidFill>
                <a:latin typeface="Gilroy Light" panose="00000400000000000000" pitchFamily="50" charset="0"/>
              </a:rPr>
              <a:t>Le formulaire</a:t>
            </a:r>
          </a:p>
        </p:txBody>
      </p:sp>
    </p:spTree>
    <p:extLst>
      <p:ext uri="{BB962C8B-B14F-4D97-AF65-F5344CB8AC3E}">
        <p14:creationId xmlns:p14="http://schemas.microsoft.com/office/powerpoint/2010/main" val="2669819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A10F68D-7958-41C5-AED9-A21415E8E8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C8A8AC-6250-4797-9EDC-FD099EE36125}"/>
              </a:ext>
            </a:extLst>
          </p:cNvPr>
          <p:cNvSpPr txBox="1"/>
          <p:nvPr/>
        </p:nvSpPr>
        <p:spPr>
          <a:xfrm>
            <a:off x="874353" y="747539"/>
            <a:ext cx="3820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Arborescence/zoning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BC03D1-1A73-444B-B593-D9F69B0F9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038"/>
            <a:ext cx="9144000" cy="143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29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C93281-A600-4C3A-A813-11571D4B5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/>
              <a:t>37</a:t>
            </a:fld>
            <a:endParaRPr lang="fr-FR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CDEE91AF-A4D1-4477-A9F5-1076226A7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550" y="-49"/>
            <a:ext cx="3028936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D80CDC-CE4D-4E1F-91EB-AA73D435CA6A}"/>
              </a:ext>
            </a:extLst>
          </p:cNvPr>
          <p:cNvSpPr/>
          <p:nvPr/>
        </p:nvSpPr>
        <p:spPr>
          <a:xfrm>
            <a:off x="3683000" y="72921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4"/>
              </a:rPr>
              <a:t>https://xd.adobe.com/view/1f733bb5-b879-484b-b3f4-ae7fbc88d606-4a20/screen/8031dd5c-359d-4d68-a711-afd8d7d33502/?fullscreen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A80581-8AB0-4475-9D87-F54FE24AAF70}"/>
              </a:ext>
            </a:extLst>
          </p:cNvPr>
          <p:cNvSpPr/>
          <p:nvPr/>
        </p:nvSpPr>
        <p:spPr>
          <a:xfrm>
            <a:off x="3683000" y="3306287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5"/>
              </a:rPr>
              <a:t>https://xd.adobe.com/view/1f733bb5-b879-484b-b3f4-ae7fbc88d606-4a20/screen/b13b40c0-f9ae-4eb0-b438-163b2268fdbb/?fullscreen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0902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C552F9-649D-426E-8022-26920906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/>
              <a:t>38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0A8E4-4C4E-4AA7-884A-2D2D02434B19}"/>
              </a:ext>
            </a:extLst>
          </p:cNvPr>
          <p:cNvSpPr txBox="1"/>
          <p:nvPr/>
        </p:nvSpPr>
        <p:spPr>
          <a:xfrm rot="16200000">
            <a:off x="-1424849" y="2279363"/>
            <a:ext cx="3696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  <a:latin typeface="Gilroy ExtraBold" panose="00000900000000000000" pitchFamily="50" charset="0"/>
              </a:rPr>
              <a:t>3. Développement</a:t>
            </a:r>
          </a:p>
        </p:txBody>
      </p:sp>
      <p:pic>
        <p:nvPicPr>
          <p:cNvPr id="6148" name="Picture 4" descr="source code illustration">
            <a:extLst>
              <a:ext uri="{FF2B5EF4-FFF2-40B4-BE49-F238E27FC236}">
                <a16:creationId xmlns:a16="http://schemas.microsoft.com/office/drawing/2014/main" id="{17E73A0D-9EDB-43FA-AE83-8087F2D44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0"/>
            <a:ext cx="77120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112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1F4D09-4A34-4702-B399-E76F32E7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/>
              <a:t>39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C5C283-C454-4C85-A8A4-329BC09D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008" y="1"/>
            <a:ext cx="3835992" cy="31940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59BF083-BBDD-487E-8550-6760F4107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551"/>
            <a:ext cx="5935083" cy="33909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9FB8D0C-A354-4C3C-8E40-53F3530024D1}"/>
              </a:ext>
            </a:extLst>
          </p:cNvPr>
          <p:cNvSpPr txBox="1"/>
          <p:nvPr/>
        </p:nvSpPr>
        <p:spPr>
          <a:xfrm>
            <a:off x="39305" y="809723"/>
            <a:ext cx="2888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http://tdumora.la-wab.fr/index.html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DA8DC1-422E-4996-AB39-DAB9D719E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541" y="0"/>
            <a:ext cx="1927225" cy="192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4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4F010E-4327-40CE-8275-1947781DC9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 dirty="0"/>
          </a:p>
        </p:txBody>
      </p:sp>
      <p:pic>
        <p:nvPicPr>
          <p:cNvPr id="6" name="Graphique 5" descr="Écran de démarrage">
            <a:extLst>
              <a:ext uri="{FF2B5EF4-FFF2-40B4-BE49-F238E27FC236}">
                <a16:creationId xmlns:a16="http://schemas.microsoft.com/office/drawing/2014/main" id="{93EAF86F-2C46-445B-8D50-4A5C5741E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4776" y="2896859"/>
            <a:ext cx="745664" cy="7456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F5E9D3F-AF4D-4178-A704-1A915B90E7FF}"/>
              </a:ext>
            </a:extLst>
          </p:cNvPr>
          <p:cNvSpPr txBox="1"/>
          <p:nvPr/>
        </p:nvSpPr>
        <p:spPr>
          <a:xfrm>
            <a:off x="881191" y="744539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Sommaire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83004-1633-44E6-82B9-E4907CD7CC04}"/>
              </a:ext>
            </a:extLst>
          </p:cNvPr>
          <p:cNvSpPr txBox="1"/>
          <p:nvPr/>
        </p:nvSpPr>
        <p:spPr>
          <a:xfrm>
            <a:off x="893213" y="2119158"/>
            <a:ext cx="355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C000"/>
                </a:solidFill>
                <a:latin typeface="Gilroy Light" panose="00000400000000000000" pitchFamily="50" charset="0"/>
              </a:rPr>
              <a:t>1. </a:t>
            </a:r>
            <a:r>
              <a:rPr lang="fr-FR" sz="3200" dirty="0">
                <a:solidFill>
                  <a:srgbClr val="18181B"/>
                </a:solidFill>
                <a:latin typeface="Gilroy Light" panose="00000400000000000000" pitchFamily="50" charset="0"/>
              </a:rPr>
              <a:t>Communication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045688A-CDB1-4A6E-8066-2EBB9A62587E}"/>
              </a:ext>
            </a:extLst>
          </p:cNvPr>
          <p:cNvSpPr txBox="1"/>
          <p:nvPr/>
        </p:nvSpPr>
        <p:spPr>
          <a:xfrm>
            <a:off x="881191" y="3835450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  <a:latin typeface="Gilroy Light" panose="00000400000000000000" pitchFamily="50" charset="0"/>
              </a:rPr>
              <a:t>3. </a:t>
            </a:r>
            <a:r>
              <a:rPr lang="fr-FR" sz="3200" dirty="0">
                <a:solidFill>
                  <a:srgbClr val="18181B"/>
                </a:solidFill>
                <a:latin typeface="Gilroy Light" panose="00000400000000000000" pitchFamily="50" charset="0"/>
              </a:rPr>
              <a:t>Développement</a:t>
            </a:r>
          </a:p>
        </p:txBody>
      </p:sp>
      <p:pic>
        <p:nvPicPr>
          <p:cNvPr id="10" name="Graphique 9" descr="Marketing">
            <a:extLst>
              <a:ext uri="{FF2B5EF4-FFF2-40B4-BE49-F238E27FC236}">
                <a16:creationId xmlns:a16="http://schemas.microsoft.com/office/drawing/2014/main" id="{DD7DD997-1004-48EB-8390-DDE36BF93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7827" y="2047991"/>
            <a:ext cx="727107" cy="727107"/>
          </a:xfrm>
          <a:prstGeom prst="rect">
            <a:avLst/>
          </a:prstGeom>
        </p:spPr>
      </p:pic>
      <p:pic>
        <p:nvPicPr>
          <p:cNvPr id="11" name="Graphique 10" descr="Ordinateur">
            <a:extLst>
              <a:ext uri="{FF2B5EF4-FFF2-40B4-BE49-F238E27FC236}">
                <a16:creationId xmlns:a16="http://schemas.microsoft.com/office/drawing/2014/main" id="{642F18D9-6C98-4052-A778-73119979A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2000" y="3763768"/>
            <a:ext cx="727107" cy="72710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23739CD-0FB2-4466-8F51-C0D0DB7B9AA1}"/>
              </a:ext>
            </a:extLst>
          </p:cNvPr>
          <p:cNvSpPr txBox="1"/>
          <p:nvPr/>
        </p:nvSpPr>
        <p:spPr>
          <a:xfrm>
            <a:off x="3060440" y="2977304"/>
            <a:ext cx="240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Gilroy Light" panose="00000400000000000000" pitchFamily="50" charset="0"/>
              </a:rPr>
              <a:t>2. </a:t>
            </a:r>
            <a:r>
              <a:rPr lang="fr-FR" sz="3200" dirty="0">
                <a:solidFill>
                  <a:srgbClr val="18181B"/>
                </a:solidFill>
                <a:latin typeface="Gilroy Light" panose="00000400000000000000" pitchFamily="50" charset="0"/>
              </a:rPr>
              <a:t>Graphisme</a:t>
            </a:r>
          </a:p>
        </p:txBody>
      </p:sp>
    </p:spTree>
    <p:extLst>
      <p:ext uri="{BB962C8B-B14F-4D97-AF65-F5344CB8AC3E}">
        <p14:creationId xmlns:p14="http://schemas.microsoft.com/office/powerpoint/2010/main" val="2638675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0FCA41-D8D1-43A3-BAEB-81A3A62A4941}"/>
              </a:ext>
            </a:extLst>
          </p:cNvPr>
          <p:cNvSpPr txBox="1"/>
          <p:nvPr/>
        </p:nvSpPr>
        <p:spPr>
          <a:xfrm>
            <a:off x="2357750" y="1188812"/>
            <a:ext cx="4428499" cy="3652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fr-FR" sz="2000" b="0" i="0" dirty="0">
                <a:solidFill>
                  <a:srgbClr val="000000"/>
                </a:solidFill>
                <a:effectLst/>
                <a:latin typeface="Gilroy Light"/>
              </a:rPr>
              <a:t>“Les personnes handicapées devraient se concentrer sur les choses que leur handicap ne les empêche pas de faire, sans regretter ce dont elles sont incapables.”</a:t>
            </a:r>
            <a:endParaRPr lang="fr-FR" sz="2000" dirty="0">
              <a:latin typeface="Gilroy Light"/>
            </a:endParaRPr>
          </a:p>
          <a:p>
            <a:pPr fontAlgn="base">
              <a:lnSpc>
                <a:spcPct val="150000"/>
              </a:lnSpc>
            </a:pPr>
            <a:endParaRPr lang="fr-FR" sz="2000" dirty="0">
              <a:latin typeface="Gilroy Light"/>
            </a:endParaRPr>
          </a:p>
          <a:p>
            <a:pPr fontAlgn="base">
              <a:lnSpc>
                <a:spcPct val="150000"/>
              </a:lnSpc>
            </a:pPr>
            <a:r>
              <a:rPr lang="fr-FR" sz="1600" dirty="0">
                <a:latin typeface="Gilroy Light" panose="00000400000000000000" pitchFamily="50" charset="0"/>
              </a:rPr>
              <a:t>- Stephen HAWKING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B42D8C-8BAB-4FE1-8BB2-1F5030F66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>
                <a:solidFill>
                  <a:schemeClr val="bg2"/>
                </a:solidFill>
              </a:rPr>
              <a:t>41</a:t>
            </a:fld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55157EC-7857-4618-8272-E4D5648500BB}"/>
              </a:ext>
            </a:extLst>
          </p:cNvPr>
          <p:cNvSpPr txBox="1"/>
          <p:nvPr/>
        </p:nvSpPr>
        <p:spPr>
          <a:xfrm>
            <a:off x="874353" y="747539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Bonus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FCEA465A-ACA4-42EB-B992-F8EB66322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3720" y="204702"/>
            <a:ext cx="1533468" cy="147320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7838742B-0E25-4FF9-A3E0-14382DBF0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1348" y="480480"/>
            <a:ext cx="1887655" cy="11974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6DE3F02-29B5-4877-82E6-F506C3A0E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653" y="6531"/>
            <a:ext cx="3651347" cy="3525821"/>
          </a:xfrm>
          <a:prstGeom prst="rect">
            <a:avLst/>
          </a:prstGeom>
        </p:spPr>
      </p:pic>
      <p:pic>
        <p:nvPicPr>
          <p:cNvPr id="18" name="Image 1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DAC29BC-4BA1-47D2-A660-C364B6CE5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382" y="3829731"/>
            <a:ext cx="2540733" cy="1016293"/>
          </a:xfrm>
          <a:prstGeom prst="rect">
            <a:avLst/>
          </a:prstGeom>
        </p:spPr>
      </p:pic>
      <p:pic>
        <p:nvPicPr>
          <p:cNvPr id="22" name="Image 21" descr="Une image contenant mammifère, sombre&#10;&#10;Description générée automatiquement">
            <a:extLst>
              <a:ext uri="{FF2B5EF4-FFF2-40B4-BE49-F238E27FC236}">
                <a16:creationId xmlns:a16="http://schemas.microsoft.com/office/drawing/2014/main" id="{BB285E7C-AD1F-4BFB-84F0-76787E9A7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572" y="2998159"/>
            <a:ext cx="4816452" cy="2408227"/>
          </a:xfrm>
          <a:prstGeom prst="rect">
            <a:avLst/>
          </a:prstGeom>
        </p:spPr>
      </p:pic>
      <p:pic>
        <p:nvPicPr>
          <p:cNvPr id="24" name="Image 23" descr="Une image contenant sombre, ciel nocturne&#10;&#10;Description générée automatiquement">
            <a:extLst>
              <a:ext uri="{FF2B5EF4-FFF2-40B4-BE49-F238E27FC236}">
                <a16:creationId xmlns:a16="http://schemas.microsoft.com/office/drawing/2014/main" id="{2E826DB9-E383-4616-846B-60D229340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1837421"/>
            <a:ext cx="4676503" cy="330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2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B42D8C-8BAB-4FE1-8BB2-1F5030F66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>
                <a:solidFill>
                  <a:schemeClr val="bg2"/>
                </a:solidFill>
              </a:rPr>
              <a:t>42</a:t>
            </a:fld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8D88B9C-9BFC-4F9E-8ED8-A024BD05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175" y="1208500"/>
            <a:ext cx="1919704" cy="2724151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11CAE3D-AB8A-4ECF-92F0-3F626E0E9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22" y="1209675"/>
            <a:ext cx="1925023" cy="2724150"/>
          </a:xfrm>
          <a:prstGeom prst="rect">
            <a:avLst/>
          </a:prstGeom>
        </p:spPr>
      </p:pic>
      <p:pic>
        <p:nvPicPr>
          <p:cNvPr id="14" name="Image 1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7E5EB69D-9D99-4F76-BE54-9FD6C2CC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16" y="1209675"/>
            <a:ext cx="1925023" cy="27241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3889BC8-6AC6-456D-B49D-E59010877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269" y="1209675"/>
            <a:ext cx="1925023" cy="27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10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A10F68D-7958-41C5-AED9-A21415E8E8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43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F87A02-6CF9-4034-9769-D4E046CE148F}"/>
              </a:ext>
            </a:extLst>
          </p:cNvPr>
          <p:cNvSpPr txBox="1"/>
          <p:nvPr/>
        </p:nvSpPr>
        <p:spPr>
          <a:xfrm>
            <a:off x="874353" y="747539"/>
            <a:ext cx="2618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Remerciement</a:t>
            </a:r>
          </a:p>
        </p:txBody>
      </p:sp>
      <p:pic>
        <p:nvPicPr>
          <p:cNvPr id="8194" name="Picture 2" descr="La WAB - Home | Facebook">
            <a:extLst>
              <a:ext uri="{FF2B5EF4-FFF2-40B4-BE49-F238E27FC236}">
                <a16:creationId xmlns:a16="http://schemas.microsoft.com/office/drawing/2014/main" id="{953D2299-1607-4857-8B3F-DB1D55961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381250"/>
            <a:ext cx="1262063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76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C552F9-649D-426E-8022-26920906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0ED6-5B5F-4791-A5C3-510B55FC69A5}" type="slidenum">
              <a:rPr lang="fr-FR" smtClean="0"/>
              <a:t>5</a:t>
            </a:fld>
            <a:endParaRPr lang="fr-FR" dirty="0"/>
          </a:p>
        </p:txBody>
      </p:sp>
      <p:pic>
        <p:nvPicPr>
          <p:cNvPr id="2050" name="Picture 2" descr="man holding telephone screaming">
            <a:extLst>
              <a:ext uri="{FF2B5EF4-FFF2-40B4-BE49-F238E27FC236}">
                <a16:creationId xmlns:a16="http://schemas.microsoft.com/office/drawing/2014/main" id="{E88C49FE-63DF-40CA-B3BB-F00CF6E8D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" y="0"/>
            <a:ext cx="77120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CB7CD79-45E1-4375-A4E3-5FE5BA0913F8}"/>
              </a:ext>
            </a:extLst>
          </p:cNvPr>
          <p:cNvSpPr txBox="1"/>
          <p:nvPr/>
        </p:nvSpPr>
        <p:spPr>
          <a:xfrm rot="16200000">
            <a:off x="-1396495" y="2279362"/>
            <a:ext cx="3640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C000"/>
                </a:solidFill>
                <a:latin typeface="Gilroy ExtraBold" panose="00000900000000000000" pitchFamily="50" charset="0"/>
              </a:rPr>
              <a:t>1.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0628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3E03F-0C3D-4B3B-B6C9-1EB5E648474B}"/>
              </a:ext>
            </a:extLst>
          </p:cNvPr>
          <p:cNvSpPr txBox="1"/>
          <p:nvPr/>
        </p:nvSpPr>
        <p:spPr>
          <a:xfrm>
            <a:off x="873192" y="744220"/>
            <a:ext cx="3379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  <a:latin typeface="Gilroy ExtraBold"/>
              </a:rPr>
              <a:t>1</a:t>
            </a:r>
            <a:r>
              <a:rPr lang="fr-FR" sz="2800" dirty="0">
                <a:solidFill>
                  <a:schemeClr val="bg2"/>
                </a:solidFill>
                <a:latin typeface="Gilroy ExtraBold"/>
              </a:rPr>
              <a:t> </a:t>
            </a:r>
            <a:r>
              <a:rPr lang="fr-FR" sz="28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/>
              </a:rPr>
              <a:t>Etude du marché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9E6C3A-780F-4D27-A09D-5816C6974C3B}"/>
              </a:ext>
            </a:extLst>
          </p:cNvPr>
          <p:cNvSpPr txBox="1"/>
          <p:nvPr/>
        </p:nvSpPr>
        <p:spPr>
          <a:xfrm>
            <a:off x="881726" y="1508473"/>
            <a:ext cx="7380547" cy="227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600" b="0" i="0" dirty="0">
                <a:solidFill>
                  <a:srgbClr val="010101"/>
                </a:solidFill>
                <a:effectLst/>
                <a:latin typeface="Gilroy Light"/>
              </a:rPr>
              <a:t>Ainsi l’INSEE estime que: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10101"/>
                </a:solidFill>
                <a:effectLst/>
                <a:latin typeface="Gilroy Light"/>
              </a:rPr>
              <a:t> 13,4% des Français ont une déficience motrice 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10101"/>
                </a:solidFill>
                <a:effectLst/>
                <a:latin typeface="Gilroy Light"/>
              </a:rPr>
              <a:t> 11,4% sont atteints d’une déficience sensorielle (perte partielle ou totale d’un sens) 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10101"/>
                </a:solidFill>
                <a:effectLst/>
                <a:latin typeface="Gilroy Light"/>
              </a:rPr>
              <a:t> 9,8% souffrent d’une déficience organique (liée aux organes vitaux) 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10101"/>
                </a:solidFill>
                <a:effectLst/>
                <a:latin typeface="Gilroy Light"/>
              </a:rPr>
              <a:t> 6,6% sont atteints d’une déficience intellectuelle ou mentale 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10101"/>
                </a:solidFill>
                <a:effectLst/>
                <a:latin typeface="Gilroy Light"/>
              </a:rPr>
              <a:t> 2 à 3% de la population utilise un fauteuil roulant.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606F06-391E-47DD-9C27-A10CE202BC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042C777-3861-4214-8D4D-EB04C47992E3}"/>
              </a:ext>
            </a:extLst>
          </p:cNvPr>
          <p:cNvSpPr txBox="1"/>
          <p:nvPr/>
        </p:nvSpPr>
        <p:spPr>
          <a:xfrm>
            <a:off x="1218897" y="1510170"/>
            <a:ext cx="7104830" cy="792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0" i="0" dirty="0">
                <a:solidFill>
                  <a:srgbClr val="222222"/>
                </a:solidFill>
                <a:effectLst/>
                <a:latin typeface="Gilroy Light" panose="00000400000000000000" pitchFamily="50" charset="0"/>
              </a:rPr>
              <a:t>67% des </a:t>
            </a:r>
            <a:r>
              <a:rPr lang="fr-FR" sz="1600" b="1" i="0" dirty="0">
                <a:solidFill>
                  <a:srgbClr val="222222"/>
                </a:solidFill>
                <a:effectLst/>
                <a:latin typeface="Gilroy Light" panose="00000400000000000000" pitchFamily="50" charset="0"/>
              </a:rPr>
              <a:t>personnes en situation de handicap</a:t>
            </a:r>
            <a:r>
              <a:rPr lang="fr-FR" sz="1600" b="0" i="0" dirty="0">
                <a:solidFill>
                  <a:srgbClr val="222222"/>
                </a:solidFill>
                <a:effectLst/>
                <a:latin typeface="Gilroy Light" panose="00000400000000000000" pitchFamily="50" charset="0"/>
              </a:rPr>
              <a:t> éprouveraient des</a:t>
            </a:r>
          </a:p>
          <a:p>
            <a:pPr>
              <a:lnSpc>
                <a:spcPct val="150000"/>
              </a:lnSpc>
            </a:pPr>
            <a:r>
              <a:rPr lang="fr-FR" sz="1600" b="0" i="0" dirty="0">
                <a:solidFill>
                  <a:srgbClr val="222222"/>
                </a:solidFill>
                <a:effectLst/>
                <a:latin typeface="Gilroy Light" panose="00000400000000000000" pitchFamily="50" charset="0"/>
              </a:rPr>
              <a:t>difficultés à se déplacer la faute à des </a:t>
            </a:r>
            <a:r>
              <a:rPr lang="fr-FR" sz="1600" b="1" i="0" dirty="0">
                <a:solidFill>
                  <a:srgbClr val="222222"/>
                </a:solidFill>
                <a:effectLst/>
                <a:latin typeface="Gilroy Light" panose="00000400000000000000" pitchFamily="50" charset="0"/>
              </a:rPr>
              <a:t>infrastructures peu accessibles</a:t>
            </a:r>
            <a:r>
              <a:rPr lang="fr-FR" sz="1600" b="0" i="0" dirty="0">
                <a:solidFill>
                  <a:srgbClr val="222222"/>
                </a:solidFill>
                <a:effectLst/>
                <a:latin typeface="Gilroy Light" panose="00000400000000000000" pitchFamily="50" charset="0"/>
              </a:rPr>
              <a:t>.</a:t>
            </a:r>
            <a:endParaRPr lang="fr-FR" sz="1600" dirty="0">
              <a:latin typeface="Gilroy Light" panose="00000400000000000000" pitchFamily="50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4D845B-AE9A-4428-8B52-A298E142EB98}"/>
              </a:ext>
            </a:extLst>
          </p:cNvPr>
          <p:cNvSpPr txBox="1"/>
          <p:nvPr/>
        </p:nvSpPr>
        <p:spPr>
          <a:xfrm>
            <a:off x="1218897" y="2722658"/>
            <a:ext cx="6223178" cy="789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Macro</a:t>
            </a:r>
            <a:r>
              <a:rPr lang="fr-FR" sz="1600" dirty="0">
                <a:latin typeface="Gilroy Light" panose="00000400000000000000"/>
              </a:rPr>
              <a:t> : </a:t>
            </a:r>
            <a:r>
              <a:rPr lang="fr-FR" sz="1600" dirty="0">
                <a:effectLst/>
                <a:latin typeface="Gilroy Light" panose="00000400000000000000"/>
                <a:ea typeface="Calibri" panose="020F0502020204030204" pitchFamily="34" charset="0"/>
                <a:cs typeface="Times New Roman" panose="02020603050405020304" pitchFamily="18" charset="0"/>
              </a:rPr>
              <a:t>En France il existe environ 240 organismes de vacances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effectLst/>
                <a:latin typeface="Gilroy Light" panose="00000400000000000000"/>
                <a:ea typeface="Calibri" panose="020F0502020204030204" pitchFamily="34" charset="0"/>
                <a:cs typeface="Times New Roman" panose="02020603050405020304" pitchFamily="18" charset="0"/>
              </a:rPr>
              <a:t>adaptées agréés. </a:t>
            </a:r>
            <a:endParaRPr lang="fr-FR" sz="1600" dirty="0">
              <a:latin typeface="Gilroy Light" panose="0000040000000000000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8132CB-A48F-4F26-A089-A7F894B49E7C}"/>
              </a:ext>
            </a:extLst>
          </p:cNvPr>
          <p:cNvSpPr txBox="1"/>
          <p:nvPr/>
        </p:nvSpPr>
        <p:spPr>
          <a:xfrm>
            <a:off x="1218897" y="4006316"/>
            <a:ext cx="6208751" cy="789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FF0000"/>
                </a:solidFill>
                <a:latin typeface="Gilroy ExtraBold" panose="00000900000000000000" pitchFamily="50" charset="0"/>
              </a:rPr>
              <a:t>Micro</a:t>
            </a:r>
            <a:r>
              <a:rPr lang="fr-FR" sz="1600" dirty="0">
                <a:latin typeface="Gilroy Light" panose="00000400000000000000"/>
              </a:rPr>
              <a:t> : Alors que l’on en compte seulement 5 sur Bordeaux et sa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Gilroy Light" panose="00000400000000000000"/>
              </a:rPr>
              <a:t>périphérie.</a:t>
            </a:r>
          </a:p>
        </p:txBody>
      </p:sp>
    </p:spTree>
    <p:extLst>
      <p:ext uri="{BB962C8B-B14F-4D97-AF65-F5344CB8AC3E}">
        <p14:creationId xmlns:p14="http://schemas.microsoft.com/office/powerpoint/2010/main" val="285789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452" name="Google Shape;452;p41"/>
          <p:cNvSpPr/>
          <p:nvPr/>
        </p:nvSpPr>
        <p:spPr>
          <a:xfrm>
            <a:off x="735964" y="1065335"/>
            <a:ext cx="3793800" cy="14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  <a:latin typeface="Gilroy ExtraBold" panose="00000900000000000000" pitchFamily="50" charset="0"/>
                <a:ea typeface="Lato"/>
                <a:cs typeface="Lato"/>
                <a:sym typeface="Lato"/>
              </a:rPr>
              <a:t>Forces</a:t>
            </a:r>
            <a:endParaRPr b="1" dirty="0">
              <a:solidFill>
                <a:srgbClr val="FF0000"/>
              </a:solidFill>
              <a:latin typeface="Gilroy ExtraBold" panose="00000900000000000000" pitchFamily="50" charset="0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4686784" y="1065335"/>
            <a:ext cx="3793800" cy="14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F0000"/>
                </a:solidFill>
                <a:latin typeface="Gilroy ExtraBold" panose="00000900000000000000" pitchFamily="50" charset="0"/>
                <a:ea typeface="Lato"/>
                <a:cs typeface="Lato"/>
                <a:sym typeface="Lato"/>
              </a:rPr>
              <a:t>Faiblesses</a:t>
            </a:r>
            <a:endParaRPr b="1" dirty="0">
              <a:solidFill>
                <a:srgbClr val="FF0000"/>
              </a:solidFill>
              <a:latin typeface="Gilroy ExtraBold" panose="00000900000000000000" pitchFamily="50" charset="0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3440782" y="1403555"/>
            <a:ext cx="2180100" cy="2180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41"/>
          <p:cNvSpPr/>
          <p:nvPr/>
        </p:nvSpPr>
        <p:spPr>
          <a:xfrm rot="5400000">
            <a:off x="3597959" y="1403555"/>
            <a:ext cx="2180100" cy="2180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0" name="Google Shape;460;p41"/>
          <p:cNvSpPr/>
          <p:nvPr/>
        </p:nvSpPr>
        <p:spPr>
          <a:xfrm>
            <a:off x="3942696" y="1858307"/>
            <a:ext cx="271844" cy="4116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ato"/>
              </a:rPr>
              <a:t>S</a:t>
            </a:r>
          </a:p>
        </p:txBody>
      </p:sp>
      <p:sp>
        <p:nvSpPr>
          <p:cNvPr id="461" name="Google Shape;461;p41"/>
          <p:cNvSpPr/>
          <p:nvPr/>
        </p:nvSpPr>
        <p:spPr>
          <a:xfrm>
            <a:off x="4858737" y="1865269"/>
            <a:ext cx="576555" cy="4027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ato"/>
              </a:rPr>
              <a:t>W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CE80F2C-3A45-45E7-A9AA-BD1A93E3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378" y="88256"/>
            <a:ext cx="1143160" cy="98121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6C4DD23-70F5-44F0-BDA1-BB29FA8E090D}"/>
              </a:ext>
            </a:extLst>
          </p:cNvPr>
          <p:cNvSpPr txBox="1"/>
          <p:nvPr/>
        </p:nvSpPr>
        <p:spPr>
          <a:xfrm>
            <a:off x="735963" y="1472158"/>
            <a:ext cx="287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Très large choix de destinations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484203B-8D85-4F38-842E-C40D04278F78}"/>
              </a:ext>
            </a:extLst>
          </p:cNvPr>
          <p:cNvSpPr txBox="1"/>
          <p:nvPr/>
        </p:nvSpPr>
        <p:spPr>
          <a:xfrm>
            <a:off x="735963" y="1779935"/>
            <a:ext cx="2803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Bonne présence sur les réseaux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39F5C6D-7350-464D-BB4F-4FE5A82DD4EF}"/>
              </a:ext>
            </a:extLst>
          </p:cNvPr>
          <p:cNvSpPr txBox="1"/>
          <p:nvPr/>
        </p:nvSpPr>
        <p:spPr>
          <a:xfrm>
            <a:off x="735963" y="2091810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Site internet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BFD9B8-3BB0-47E2-9B9D-1A241E4C6FF7}"/>
              </a:ext>
            </a:extLst>
          </p:cNvPr>
          <p:cNvSpPr txBox="1"/>
          <p:nvPr/>
        </p:nvSpPr>
        <p:spPr>
          <a:xfrm>
            <a:off x="7428693" y="147215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Prix élevés</a:t>
            </a:r>
          </a:p>
        </p:txBody>
      </p:sp>
      <p:sp>
        <p:nvSpPr>
          <p:cNvPr id="15" name="Google Shape;452;p41">
            <a:extLst>
              <a:ext uri="{FF2B5EF4-FFF2-40B4-BE49-F238E27FC236}">
                <a16:creationId xmlns:a16="http://schemas.microsoft.com/office/drawing/2014/main" id="{C5C9F182-2A3B-4683-BFDC-AEB9C810CEC8}"/>
              </a:ext>
            </a:extLst>
          </p:cNvPr>
          <p:cNvSpPr/>
          <p:nvPr/>
        </p:nvSpPr>
        <p:spPr>
          <a:xfrm>
            <a:off x="735964" y="3440235"/>
            <a:ext cx="3793800" cy="14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  <a:latin typeface="Gilroy ExtraBold" panose="00000900000000000000" pitchFamily="50" charset="0"/>
                <a:ea typeface="Lato"/>
                <a:cs typeface="Lato"/>
                <a:sym typeface="Lato"/>
              </a:rPr>
              <a:t>Forces</a:t>
            </a:r>
            <a:endParaRPr b="1" dirty="0">
              <a:solidFill>
                <a:srgbClr val="FF0000"/>
              </a:solidFill>
              <a:latin typeface="Gilroy ExtraBold" panose="00000900000000000000" pitchFamily="50" charset="0"/>
              <a:ea typeface="Lato"/>
              <a:cs typeface="Lato"/>
              <a:sym typeface="Lato"/>
            </a:endParaRPr>
          </a:p>
        </p:txBody>
      </p:sp>
      <p:sp>
        <p:nvSpPr>
          <p:cNvPr id="16" name="Google Shape;453;p41">
            <a:extLst>
              <a:ext uri="{FF2B5EF4-FFF2-40B4-BE49-F238E27FC236}">
                <a16:creationId xmlns:a16="http://schemas.microsoft.com/office/drawing/2014/main" id="{BE38A115-5F88-45E1-852E-B7AB5562CBBF}"/>
              </a:ext>
            </a:extLst>
          </p:cNvPr>
          <p:cNvSpPr/>
          <p:nvPr/>
        </p:nvSpPr>
        <p:spPr>
          <a:xfrm>
            <a:off x="4686784" y="3440235"/>
            <a:ext cx="3793800" cy="14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F0000"/>
                </a:solidFill>
                <a:latin typeface="Gilroy ExtraBold" panose="00000900000000000000" pitchFamily="50" charset="0"/>
                <a:ea typeface="Lato"/>
                <a:cs typeface="Lato"/>
                <a:sym typeface="Lato"/>
              </a:rPr>
              <a:t>Faiblesses</a:t>
            </a:r>
            <a:endParaRPr b="1" dirty="0">
              <a:solidFill>
                <a:srgbClr val="FF0000"/>
              </a:solidFill>
              <a:latin typeface="Gilroy ExtraBold" panose="00000900000000000000" pitchFamily="50" charset="0"/>
              <a:ea typeface="Lato"/>
              <a:cs typeface="Lato"/>
              <a:sym typeface="Lato"/>
            </a:endParaRPr>
          </a:p>
        </p:txBody>
      </p:sp>
      <p:sp>
        <p:nvSpPr>
          <p:cNvPr id="17" name="Google Shape;456;p41">
            <a:extLst>
              <a:ext uri="{FF2B5EF4-FFF2-40B4-BE49-F238E27FC236}">
                <a16:creationId xmlns:a16="http://schemas.microsoft.com/office/drawing/2014/main" id="{F8765E50-F569-4217-B3C1-B77555A00AEC}"/>
              </a:ext>
            </a:extLst>
          </p:cNvPr>
          <p:cNvSpPr/>
          <p:nvPr/>
        </p:nvSpPr>
        <p:spPr>
          <a:xfrm>
            <a:off x="3440782" y="3778455"/>
            <a:ext cx="2180100" cy="2180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457;p41">
            <a:extLst>
              <a:ext uri="{FF2B5EF4-FFF2-40B4-BE49-F238E27FC236}">
                <a16:creationId xmlns:a16="http://schemas.microsoft.com/office/drawing/2014/main" id="{96F46F45-7367-4749-B7A9-31F0E46EA788}"/>
              </a:ext>
            </a:extLst>
          </p:cNvPr>
          <p:cNvSpPr/>
          <p:nvPr/>
        </p:nvSpPr>
        <p:spPr>
          <a:xfrm rot="5400000">
            <a:off x="3597959" y="3778455"/>
            <a:ext cx="2180100" cy="2180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460;p41">
            <a:extLst>
              <a:ext uri="{FF2B5EF4-FFF2-40B4-BE49-F238E27FC236}">
                <a16:creationId xmlns:a16="http://schemas.microsoft.com/office/drawing/2014/main" id="{3EA0DF90-A3EF-42AA-834B-31D63982E157}"/>
              </a:ext>
            </a:extLst>
          </p:cNvPr>
          <p:cNvSpPr/>
          <p:nvPr/>
        </p:nvSpPr>
        <p:spPr>
          <a:xfrm>
            <a:off x="3942696" y="4233207"/>
            <a:ext cx="271844" cy="4116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ato"/>
              </a:rPr>
              <a:t>S</a:t>
            </a:r>
          </a:p>
        </p:txBody>
      </p:sp>
      <p:sp>
        <p:nvSpPr>
          <p:cNvPr id="20" name="Google Shape;461;p41">
            <a:extLst>
              <a:ext uri="{FF2B5EF4-FFF2-40B4-BE49-F238E27FC236}">
                <a16:creationId xmlns:a16="http://schemas.microsoft.com/office/drawing/2014/main" id="{6868060D-E1AA-41B4-9593-050C9CAB6C58}"/>
              </a:ext>
            </a:extLst>
          </p:cNvPr>
          <p:cNvSpPr/>
          <p:nvPr/>
        </p:nvSpPr>
        <p:spPr>
          <a:xfrm>
            <a:off x="4858737" y="4240169"/>
            <a:ext cx="576555" cy="4027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ato"/>
              </a:rPr>
              <a:t>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C03F47-0366-4EE0-A58B-B7E599C18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558" y="2921876"/>
            <a:ext cx="1558884" cy="51604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7B00AB7-8C3F-4423-A2D9-9292B6C82548}"/>
              </a:ext>
            </a:extLst>
          </p:cNvPr>
          <p:cNvSpPr txBox="1"/>
          <p:nvPr/>
        </p:nvSpPr>
        <p:spPr>
          <a:xfrm>
            <a:off x="7292438" y="3847058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Site internet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017A551-22E9-4C52-83A8-C709C3B1256C}"/>
              </a:ext>
            </a:extLst>
          </p:cNvPr>
          <p:cNvSpPr txBox="1"/>
          <p:nvPr/>
        </p:nvSpPr>
        <p:spPr>
          <a:xfrm>
            <a:off x="6497349" y="4154835"/>
            <a:ext cx="1983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Peut des destinations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4FAADF7-2117-4490-B558-71737B0F281F}"/>
              </a:ext>
            </a:extLst>
          </p:cNvPr>
          <p:cNvSpPr txBox="1"/>
          <p:nvPr/>
        </p:nvSpPr>
        <p:spPr>
          <a:xfrm>
            <a:off x="5828896" y="4462612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Peut de présence sur réseaux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A2F6549-2E16-4B3D-8FD0-2F4FE04C7217}"/>
              </a:ext>
            </a:extLst>
          </p:cNvPr>
          <p:cNvSpPr txBox="1"/>
          <p:nvPr/>
        </p:nvSpPr>
        <p:spPr>
          <a:xfrm>
            <a:off x="735963" y="3847057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Prix abordable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C5D38C0-7FBB-4B75-ACC9-E10B37AFF9E2}"/>
              </a:ext>
            </a:extLst>
          </p:cNvPr>
          <p:cNvSpPr txBox="1"/>
          <p:nvPr/>
        </p:nvSpPr>
        <p:spPr>
          <a:xfrm>
            <a:off x="658737" y="378807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gradFill>
                  <a:gsLst>
                    <a:gs pos="0">
                      <a:srgbClr val="EA5B0C"/>
                    </a:gs>
                    <a:gs pos="100000">
                      <a:srgbClr val="FFDE00"/>
                    </a:gs>
                  </a:gsLst>
                  <a:lin ang="0" scaled="1"/>
                </a:gradFill>
                <a:latin typeface="Gilroy ExtraBold" panose="00000900000000000000" pitchFamily="50" charset="0"/>
              </a:rPr>
              <a:t>SWOT :</a:t>
            </a:r>
            <a:endParaRPr lang="fr-FR" sz="4800" dirty="0">
              <a:gradFill>
                <a:gsLst>
                  <a:gs pos="0">
                    <a:srgbClr val="EA5B0C"/>
                  </a:gs>
                  <a:gs pos="100000">
                    <a:srgbClr val="FFDE00"/>
                  </a:gs>
                </a:gsLst>
                <a:lin ang="0" scaled="1"/>
              </a:gradFill>
              <a:latin typeface="Gilroy ExtraBold" panose="00000900000000000000" pitchFamily="50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F3CA6D2-A73E-43A5-9429-CBA0DAB8035A}"/>
              </a:ext>
            </a:extLst>
          </p:cNvPr>
          <p:cNvSpPr txBox="1"/>
          <p:nvPr/>
        </p:nvSpPr>
        <p:spPr>
          <a:xfrm>
            <a:off x="735963" y="4154834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De bon avis Google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8F3EEB5-AA0E-469E-8127-47E3DAD9B59A}"/>
              </a:ext>
            </a:extLst>
          </p:cNvPr>
          <p:cNvSpPr txBox="1"/>
          <p:nvPr/>
        </p:nvSpPr>
        <p:spPr>
          <a:xfrm>
            <a:off x="5728145" y="1784789"/>
            <a:ext cx="2765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Quelques mauvais avis Google</a:t>
            </a:r>
          </a:p>
        </p:txBody>
      </p:sp>
    </p:spTree>
    <p:extLst>
      <p:ext uri="{BB962C8B-B14F-4D97-AF65-F5344CB8AC3E}">
        <p14:creationId xmlns:p14="http://schemas.microsoft.com/office/powerpoint/2010/main" val="419993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452" name="Google Shape;452;p41"/>
          <p:cNvSpPr/>
          <p:nvPr/>
        </p:nvSpPr>
        <p:spPr>
          <a:xfrm>
            <a:off x="707725" y="2006794"/>
            <a:ext cx="3793800" cy="14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  <a:latin typeface="Gilroy ExtraBold" panose="00000900000000000000" pitchFamily="50" charset="0"/>
                <a:ea typeface="Lato"/>
                <a:cs typeface="Lato"/>
                <a:sym typeface="Lato"/>
              </a:rPr>
              <a:t>Forces</a:t>
            </a:r>
            <a:endParaRPr b="1" dirty="0">
              <a:solidFill>
                <a:srgbClr val="FF0000"/>
              </a:solidFill>
              <a:latin typeface="Gilroy ExtraBold" panose="00000900000000000000" pitchFamily="50" charset="0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4658545" y="2006794"/>
            <a:ext cx="3793800" cy="14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F0000"/>
                </a:solidFill>
                <a:latin typeface="Gilroy ExtraBold" panose="00000900000000000000" pitchFamily="50" charset="0"/>
                <a:ea typeface="Lato"/>
                <a:cs typeface="Lato"/>
                <a:sym typeface="Lato"/>
              </a:rPr>
              <a:t>Faiblesses</a:t>
            </a:r>
            <a:endParaRPr b="1" dirty="0">
              <a:solidFill>
                <a:srgbClr val="FF0000"/>
              </a:solidFill>
              <a:latin typeface="Gilroy ExtraBold" panose="00000900000000000000" pitchFamily="50" charset="0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707725" y="3592868"/>
            <a:ext cx="3793800" cy="14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F0000"/>
                </a:solidFill>
                <a:latin typeface="Gilroy ExtraBold" panose="00000900000000000000" pitchFamily="50" charset="0"/>
                <a:ea typeface="Lato"/>
                <a:cs typeface="Lato"/>
                <a:sym typeface="Lato"/>
              </a:rPr>
              <a:t>OPPORTUNITES</a:t>
            </a:r>
            <a:endParaRPr dirty="0">
              <a:solidFill>
                <a:srgbClr val="FF0000"/>
              </a:solidFill>
              <a:latin typeface="Gilroy ExtraBold" panose="00000900000000000000" pitchFamily="50" charset="0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4658545" y="3592868"/>
            <a:ext cx="3793800" cy="14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 b="1" dirty="0">
                <a:solidFill>
                  <a:srgbClr val="FF0000"/>
                </a:solidFill>
                <a:latin typeface="Gilroy ExtraBold" panose="00000900000000000000" pitchFamily="50" charset="0"/>
                <a:ea typeface="Lato"/>
                <a:cs typeface="Lato"/>
                <a:sym typeface="Lato"/>
              </a:rPr>
              <a:t>Menaces</a:t>
            </a:r>
            <a:endParaRPr dirty="0">
              <a:solidFill>
                <a:srgbClr val="FF0000"/>
              </a:solidFill>
              <a:latin typeface="Gilroy ExtraBold" panose="00000900000000000000" pitchFamily="50" charset="0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3412543" y="2345014"/>
            <a:ext cx="2180100" cy="2180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41"/>
          <p:cNvSpPr/>
          <p:nvPr/>
        </p:nvSpPr>
        <p:spPr>
          <a:xfrm rot="5400000">
            <a:off x="3569720" y="2345014"/>
            <a:ext cx="2180100" cy="2180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41"/>
          <p:cNvSpPr/>
          <p:nvPr/>
        </p:nvSpPr>
        <p:spPr>
          <a:xfrm rot="10800000">
            <a:off x="3569720" y="2503408"/>
            <a:ext cx="2180100" cy="2180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41"/>
          <p:cNvSpPr/>
          <p:nvPr/>
        </p:nvSpPr>
        <p:spPr>
          <a:xfrm rot="-5400000">
            <a:off x="3412543" y="2503408"/>
            <a:ext cx="2180100" cy="2180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0" name="Google Shape;460;p41"/>
          <p:cNvSpPr/>
          <p:nvPr/>
        </p:nvSpPr>
        <p:spPr>
          <a:xfrm>
            <a:off x="3914457" y="2799766"/>
            <a:ext cx="271844" cy="4116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ato"/>
              </a:rPr>
              <a:t>S</a:t>
            </a:r>
          </a:p>
        </p:txBody>
      </p:sp>
      <p:sp>
        <p:nvSpPr>
          <p:cNvPr id="461" name="Google Shape;461;p41"/>
          <p:cNvSpPr/>
          <p:nvPr/>
        </p:nvSpPr>
        <p:spPr>
          <a:xfrm>
            <a:off x="4830498" y="2806728"/>
            <a:ext cx="576555" cy="4027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ato"/>
              </a:rPr>
              <a:t>W</a:t>
            </a:r>
          </a:p>
        </p:txBody>
      </p:sp>
      <p:sp>
        <p:nvSpPr>
          <p:cNvPr id="462" name="Google Shape;462;p41"/>
          <p:cNvSpPr/>
          <p:nvPr/>
        </p:nvSpPr>
        <p:spPr>
          <a:xfrm>
            <a:off x="3883262" y="3797657"/>
            <a:ext cx="408323" cy="4116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ato"/>
              </a:rPr>
              <a:t>O</a:t>
            </a:r>
          </a:p>
        </p:txBody>
      </p:sp>
      <p:sp>
        <p:nvSpPr>
          <p:cNvPr id="463" name="Google Shape;463;p41"/>
          <p:cNvSpPr/>
          <p:nvPr/>
        </p:nvSpPr>
        <p:spPr>
          <a:xfrm>
            <a:off x="4933553" y="3804620"/>
            <a:ext cx="317523" cy="4027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ato"/>
              </a:rPr>
              <a:t>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2143AE3-3F06-4AC7-847C-05AD5FDE7D68}"/>
              </a:ext>
            </a:extLst>
          </p:cNvPr>
          <p:cNvSpPr txBox="1"/>
          <p:nvPr/>
        </p:nvSpPr>
        <p:spPr>
          <a:xfrm>
            <a:off x="3412543" y="1246089"/>
            <a:ext cx="2209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err="1">
                <a:solidFill>
                  <a:srgbClr val="18181B"/>
                </a:solidFill>
                <a:latin typeface="Perfect Redemption Personal Use" panose="02000500000000000000" pitchFamily="50" charset="0"/>
              </a:rPr>
              <a:t>HanDouceur</a:t>
            </a:r>
            <a:endParaRPr lang="fr-FR" sz="4400" dirty="0">
              <a:solidFill>
                <a:srgbClr val="18181B"/>
              </a:solidFill>
              <a:latin typeface="Perfect Redemption Personal Use" panose="02000500000000000000" pitchFamily="50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C313884-BBF3-4468-B081-1330D819B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053" y="547903"/>
            <a:ext cx="788237" cy="7464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4C2EFB-935B-44A6-9548-A769441B9523}"/>
              </a:ext>
            </a:extLst>
          </p:cNvPr>
          <p:cNvSpPr txBox="1"/>
          <p:nvPr/>
        </p:nvSpPr>
        <p:spPr>
          <a:xfrm>
            <a:off x="698005" y="2335726"/>
            <a:ext cx="287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Très large choix de destinations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D7F99D8-741A-43F6-9718-EC95B009B113}"/>
              </a:ext>
            </a:extLst>
          </p:cNvPr>
          <p:cNvSpPr txBox="1"/>
          <p:nvPr/>
        </p:nvSpPr>
        <p:spPr>
          <a:xfrm>
            <a:off x="6664676" y="2335726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Gilroy Light" panose="00000400000000000000" pitchFamily="50" charset="0"/>
              </a:rPr>
              <a:t>Pas de site internet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DA78738-EFA6-4C46-B86D-D641F3AD040C}"/>
              </a:ext>
            </a:extLst>
          </p:cNvPr>
          <p:cNvSpPr txBox="1"/>
          <p:nvPr/>
        </p:nvSpPr>
        <p:spPr>
          <a:xfrm>
            <a:off x="704896" y="3798844"/>
            <a:ext cx="28857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Augmentation des personnes en</a:t>
            </a:r>
          </a:p>
          <a:p>
            <a:r>
              <a:rPr lang="fr-FR" dirty="0">
                <a:latin typeface="Gilroy Light" panose="00000400000000000000" pitchFamily="50" charset="0"/>
              </a:rPr>
              <a:t>situation de handicap ainsi que</a:t>
            </a:r>
          </a:p>
          <a:p>
            <a:r>
              <a:rPr lang="fr-FR" dirty="0">
                <a:latin typeface="Gilroy Light" panose="00000400000000000000" pitchFamily="50" charset="0"/>
              </a:rPr>
              <a:t>ceux voulant partir en vacance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9289E2E-EB92-4148-AC0C-47FD0152A6F7}"/>
              </a:ext>
            </a:extLst>
          </p:cNvPr>
          <p:cNvSpPr txBox="1"/>
          <p:nvPr/>
        </p:nvSpPr>
        <p:spPr>
          <a:xfrm>
            <a:off x="7708231" y="4297651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COVID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5829B4-BCFB-4F12-872B-1DEB82F477A6}"/>
              </a:ext>
            </a:extLst>
          </p:cNvPr>
          <p:cNvSpPr txBox="1"/>
          <p:nvPr/>
        </p:nvSpPr>
        <p:spPr>
          <a:xfrm>
            <a:off x="708576" y="2580007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5 années d’expérience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B4A0C25-48A5-4766-BEF6-F076D6B497BA}"/>
              </a:ext>
            </a:extLst>
          </p:cNvPr>
          <p:cNvSpPr txBox="1"/>
          <p:nvPr/>
        </p:nvSpPr>
        <p:spPr>
          <a:xfrm>
            <a:off x="5585356" y="2585636"/>
            <a:ext cx="2889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Aucune présence sur les réseaux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CDA2167-CD47-4470-8348-EB32F4CBF7C2}"/>
              </a:ext>
            </a:extLst>
          </p:cNvPr>
          <p:cNvSpPr txBox="1"/>
          <p:nvPr/>
        </p:nvSpPr>
        <p:spPr>
          <a:xfrm>
            <a:off x="6132793" y="2833483"/>
            <a:ext cx="2342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Pas de structure physique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4F68F02-E586-49B8-B02B-6CEAD774A683}"/>
              </a:ext>
            </a:extLst>
          </p:cNvPr>
          <p:cNvSpPr txBox="1"/>
          <p:nvPr/>
        </p:nvSpPr>
        <p:spPr>
          <a:xfrm>
            <a:off x="707725" y="2829530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Service de qualité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73D0E3C-CBFE-4C98-8CB2-5B8DA70E488E}"/>
              </a:ext>
            </a:extLst>
          </p:cNvPr>
          <p:cNvSpPr txBox="1"/>
          <p:nvPr/>
        </p:nvSpPr>
        <p:spPr>
          <a:xfrm>
            <a:off x="6695031" y="3986888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Loi sur le handicap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CC07A2-E80A-43AB-A2BE-BCE712CE64AC}"/>
              </a:ext>
            </a:extLst>
          </p:cNvPr>
          <p:cNvSpPr txBox="1"/>
          <p:nvPr/>
        </p:nvSpPr>
        <p:spPr>
          <a:xfrm>
            <a:off x="704896" y="3073811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Peut de concurrence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2A7F47D-475F-4CFD-A287-FCE31299F3DB}"/>
              </a:ext>
            </a:extLst>
          </p:cNvPr>
          <p:cNvSpPr txBox="1"/>
          <p:nvPr/>
        </p:nvSpPr>
        <p:spPr>
          <a:xfrm>
            <a:off x="6809384" y="3073811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Gilroy Light" panose="00000400000000000000" pitchFamily="50" charset="0"/>
              </a:rPr>
              <a:t>Ne sont que deux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E7E4D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6449</TotalTime>
  <Words>1687</Words>
  <Application>Microsoft Office PowerPoint</Application>
  <PresentationFormat>Affichage à l'écran (16:9)</PresentationFormat>
  <Paragraphs>527</Paragraphs>
  <Slides>43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5" baseType="lpstr">
      <vt:lpstr>verdana pro cond light</vt:lpstr>
      <vt:lpstr>Roboto Black</vt:lpstr>
      <vt:lpstr>Calibri</vt:lpstr>
      <vt:lpstr>Perfect Redemption Personal Use</vt:lpstr>
      <vt:lpstr>Lato Black</vt:lpstr>
      <vt:lpstr>Gilroy Light</vt:lpstr>
      <vt:lpstr>Arial</vt:lpstr>
      <vt:lpstr>Roboto Light</vt:lpstr>
      <vt:lpstr>Lato Light</vt:lpstr>
      <vt:lpstr>Gilroy ExtraBold</vt:lpstr>
      <vt:lpstr>Lato</vt:lpstr>
      <vt:lpstr>Silvia template</vt:lpstr>
      <vt:lpstr>Présentation PowerPoint</vt:lpstr>
      <vt:lpstr>Présentation PowerPoint</vt:lpstr>
      <vt:lpstr>12,000,000*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Mapping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tommy dumora</dc:creator>
  <cp:lastModifiedBy>sn3</cp:lastModifiedBy>
  <cp:revision>174</cp:revision>
  <dcterms:modified xsi:type="dcterms:W3CDTF">2021-07-11T18:02:37Z</dcterms:modified>
</cp:coreProperties>
</file>